
<file path=[Content_Types].xml><?xml version="1.0" encoding="utf-8"?>
<Types xmlns="http://schemas.openxmlformats.org/package/2006/content-types">
  <Override PartName="/ppt/slides/slide6.xml" ContentType="application/vnd.openxmlformats-officedocument.presentationml.slide+xml"/>
  <Override PartName="/ppt/tags/tag6.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notesSlides/notesSlide1.xml" ContentType="application/vnd.openxmlformats-officedocument.presentationml.notesSlide+xml"/>
  <Default Extension="png" ContentType="image/png"/>
  <Override PartName="/ppt/tags/tag7.xml" ContentType="application/vnd.openxmlformats-officedocument.presentationml.tags+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7" r:id="rId1"/>
  </p:sldMasterIdLst>
  <p:notesMasterIdLst>
    <p:notesMasterId r:id="rId12"/>
  </p:notesMasterIdLst>
  <p:handoutMasterIdLst>
    <p:handoutMasterId r:id="rId13"/>
  </p:handoutMasterIdLst>
  <p:sldIdLst>
    <p:sldId id="3146" r:id="rId2"/>
    <p:sldId id="3162" r:id="rId3"/>
    <p:sldId id="3171" r:id="rId4"/>
    <p:sldId id="3174" r:id="rId5"/>
    <p:sldId id="3176" r:id="rId6"/>
    <p:sldId id="3185" r:id="rId7"/>
    <p:sldId id="3180" r:id="rId8"/>
    <p:sldId id="3181" r:id="rId9"/>
    <p:sldId id="3183" r:id="rId10"/>
    <p:sldId id="3186" r:id="rId11"/>
  </p:sldIdLst>
  <p:sldSz cx="12858750" cy="7232650"/>
  <p:notesSz cx="6858000" cy="9144000"/>
  <p:custDataLst>
    <p:tags r:id="rId14"/>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D1E5"/>
    <a:srgbClr val="0673AE"/>
    <a:srgbClr val="33AE7F"/>
    <a:srgbClr val="FE5817"/>
    <a:srgbClr val="FFC000"/>
    <a:srgbClr val="66CCFF"/>
    <a:srgbClr val="33C0C9"/>
    <a:srgbClr val="FFFFFF"/>
    <a:srgbClr val="F59817"/>
    <a:srgbClr val="01438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14" autoAdjust="0"/>
    <p:restoredTop sz="96429" autoAdjust="0"/>
  </p:normalViewPr>
  <p:slideViewPr>
    <p:cSldViewPr>
      <p:cViewPr varScale="1">
        <p:scale>
          <a:sx n="104" d="100"/>
          <a:sy n="104" d="100"/>
        </p:scale>
        <p:origin x="-630" y="-90"/>
      </p:cViewPr>
      <p:guideLst>
        <p:guide orient="horz" pos="2278"/>
        <p:guide pos="4050"/>
      </p:guideLst>
    </p:cSldViewPr>
  </p:slideViewPr>
  <p:outlineViewPr>
    <p:cViewPr>
      <p:scale>
        <a:sx n="100" d="100"/>
        <a:sy n="100" d="100"/>
      </p:scale>
      <p:origin x="0" y="-20556"/>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5" d="100"/>
          <a:sy n="65" d="100"/>
        </p:scale>
        <p:origin x="2796" y="5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pPr/>
              <a:t>2018/10/10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pPr/>
              <a:t>‹#›</a:t>
            </a:fld>
            <a:endParaRPr lang="zh-CN" altLang="en-US"/>
          </a:p>
        </p:txBody>
      </p:sp>
    </p:spTree>
    <p:extLst>
      <p:ext uri="{BB962C8B-B14F-4D97-AF65-F5344CB8AC3E}">
        <p14:creationId xmlns=""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2018/10/10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 xmlns:p14="http://schemas.microsoft.com/office/powerpoint/2010/main" val="2618871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 xmlns:p14="http://schemas.microsoft.com/office/powerpoint/2010/main" val="1712318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 xmlns:p14="http://schemas.microsoft.com/office/powerpoint/2010/main" val="4055420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 xmlns:p14="http://schemas.microsoft.com/office/powerpoint/2010/main" val="2764913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 xmlns:p14="http://schemas.microsoft.com/office/powerpoint/2010/main" val="482233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 xmlns:p14="http://schemas.microsoft.com/office/powerpoint/2010/main" val="1625596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 xmlns:p14="http://schemas.microsoft.com/office/powerpoint/2010/main" val="17599492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 xmlns:p14="http://schemas.microsoft.com/office/powerpoint/2010/main" val="1625596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 xmlns:p14="http://schemas.microsoft.com/office/powerpoint/2010/main" val="4154470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 xmlns:p14="http://schemas.microsoft.com/office/powerpoint/2010/main" val="2618871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pPr/>
              <a:t>2018/10/10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pPr/>
              <a:t>‹#›</a:t>
            </a:fld>
            <a:endParaRPr lang="zh-CN" altLang="en-US"/>
          </a:p>
        </p:txBody>
      </p:sp>
    </p:spTree>
    <p:extLst>
      <p:ext uri="{BB962C8B-B14F-4D97-AF65-F5344CB8AC3E}">
        <p14:creationId xmlns="" xmlns:p14="http://schemas.microsoft.com/office/powerpoint/2010/main" val="19332886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17316719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32BF82D2-7A68-459D-A996-9BDDA2518FA4}" type="datetimeFigureOut">
              <a:rPr lang="zh-CN" altLang="en-US" smtClean="0"/>
              <a:pPr/>
              <a:t>2018/10/10</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3E01EE5D-26FB-46D5-A381-ECFB35BF1D34}" type="slidenum">
              <a:rPr lang="zh-CN" altLang="en-US" smtClean="0"/>
              <a:pPr/>
              <a:t>‹#›</a:t>
            </a:fld>
            <a:endParaRPr lang="zh-CN" altLang="en-US"/>
          </a:p>
        </p:txBody>
      </p:sp>
    </p:spTree>
    <p:extLst>
      <p:ext uri="{BB962C8B-B14F-4D97-AF65-F5344CB8AC3E}">
        <p14:creationId xmlns="" xmlns:p14="http://schemas.microsoft.com/office/powerpoint/2010/main" val="3485056897"/>
      </p:ext>
    </p:extLst>
  </p:cSld>
  <p:clrMap bg1="lt1" tx1="dk1" bg2="lt2" tx2="dk2" accent1="accent1" accent2="accent2" accent3="accent3" accent4="accent4" accent5="accent5" accent6="accent6" hlink="hlink" folHlink="folHlink"/>
  <p:sldLayoutIdLst>
    <p:sldLayoutId id="2147483704" r:id="rId1"/>
    <p:sldLayoutId id="2147483706"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9"/>
          <p:cNvSpPr>
            <a:spLocks/>
          </p:cNvSpPr>
          <p:nvPr/>
        </p:nvSpPr>
        <p:spPr bwMode="auto">
          <a:xfrm>
            <a:off x="0" y="0"/>
            <a:ext cx="5165541" cy="6795119"/>
          </a:xfrm>
          <a:custGeom>
            <a:avLst/>
            <a:gdLst>
              <a:gd name="T0" fmla="*/ 0 w 2314"/>
              <a:gd name="T1" fmla="*/ 0 h 3044"/>
              <a:gd name="T2" fmla="*/ 2314 w 2314"/>
              <a:gd name="T3" fmla="*/ 0 h 3044"/>
              <a:gd name="T4" fmla="*/ 0 w 2314"/>
              <a:gd name="T5" fmla="*/ 3044 h 3044"/>
              <a:gd name="T6" fmla="*/ 0 w 2314"/>
              <a:gd name="T7" fmla="*/ 0 h 3044"/>
            </a:gdLst>
            <a:ahLst/>
            <a:cxnLst>
              <a:cxn ang="0">
                <a:pos x="T0" y="T1"/>
              </a:cxn>
              <a:cxn ang="0">
                <a:pos x="T2" y="T3"/>
              </a:cxn>
              <a:cxn ang="0">
                <a:pos x="T4" y="T5"/>
              </a:cxn>
              <a:cxn ang="0">
                <a:pos x="T6" y="T7"/>
              </a:cxn>
            </a:cxnLst>
            <a:rect l="0" t="0" r="r" b="b"/>
            <a:pathLst>
              <a:path w="2314" h="3044">
                <a:moveTo>
                  <a:pt x="0" y="0"/>
                </a:moveTo>
                <a:lnTo>
                  <a:pt x="2314" y="0"/>
                </a:lnTo>
                <a:lnTo>
                  <a:pt x="0" y="3044"/>
                </a:lnTo>
                <a:lnTo>
                  <a:pt x="0" y="0"/>
                </a:lnTo>
                <a:close/>
              </a:path>
            </a:pathLst>
          </a:custGeom>
          <a:solidFill>
            <a:srgbClr val="5ED1E5">
              <a:alpha val="89020"/>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5" name="矩形 259"/>
          <p:cNvSpPr>
            <a:spLocks noChangeArrowheads="1"/>
          </p:cNvSpPr>
          <p:nvPr/>
        </p:nvSpPr>
        <p:spPr bwMode="auto">
          <a:xfrm>
            <a:off x="7738468" y="2411447"/>
            <a:ext cx="2867371"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b="1" dirty="0" smtClean="0">
                <a:solidFill>
                  <a:srgbClr val="0070C0"/>
                </a:solidFill>
                <a:latin typeface="Impact" panose="020B0806030902050204" pitchFamily="34" charset="0"/>
                <a:cs typeface="Arial" panose="020B0604020202020204" pitchFamily="34" charset="0"/>
              </a:rPr>
              <a:t>鑫晟</a:t>
            </a:r>
            <a:r>
              <a:rPr lang="zh-CN" altLang="en-US" sz="5400" b="1" dirty="0" smtClean="0">
                <a:latin typeface="Impact" panose="020B0806030902050204" pitchFamily="34" charset="0"/>
                <a:cs typeface="Arial" panose="020B0604020202020204" pitchFamily="34" charset="0"/>
              </a:rPr>
              <a:t>生物  </a:t>
            </a:r>
            <a:endParaRPr lang="zh-CN" altLang="en-US" sz="5400" b="1" dirty="0">
              <a:latin typeface="Impact" panose="020B0806030902050204" pitchFamily="34" charset="0"/>
              <a:cs typeface="Arial" panose="020B0604020202020204" pitchFamily="34" charset="0"/>
            </a:endParaRPr>
          </a:p>
        </p:txBody>
      </p:sp>
      <p:sp>
        <p:nvSpPr>
          <p:cNvPr id="6" name="矩形 259"/>
          <p:cNvSpPr>
            <a:spLocks noChangeArrowheads="1"/>
          </p:cNvSpPr>
          <p:nvPr/>
        </p:nvSpPr>
        <p:spPr bwMode="auto">
          <a:xfrm>
            <a:off x="7162404" y="5255784"/>
            <a:ext cx="4379539" cy="92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2400" b="1" dirty="0" smtClean="0">
                <a:cs typeface="Arial" panose="020B0604020202020204" pitchFamily="34" charset="0"/>
              </a:rPr>
              <a:t>山东鑫晟生物技术股份有限公司</a:t>
            </a:r>
            <a:endParaRPr lang="en-US" altLang="zh-CN" sz="2400" b="1" dirty="0" smtClean="0">
              <a:cs typeface="Arial" panose="020B0604020202020204" pitchFamily="34" charset="0"/>
            </a:endParaRPr>
          </a:p>
          <a:p>
            <a:pPr>
              <a:lnSpc>
                <a:spcPct val="150000"/>
              </a:lnSpc>
              <a:buNone/>
            </a:pPr>
            <a:r>
              <a:rPr lang="zh-CN" altLang="en-US" sz="1600" b="1" dirty="0" smtClean="0">
                <a:solidFill>
                  <a:schemeClr val="bg1">
                    <a:lumMod val="65000"/>
                  </a:schemeClr>
                </a:solidFill>
                <a:cs typeface="Arial" panose="020B0604020202020204" pitchFamily="34" charset="0"/>
              </a:rPr>
              <a:t>            山东省济宁市泗水县经济开发区</a:t>
            </a:r>
            <a:endParaRPr lang="zh-CN" altLang="en-US" sz="1600" b="1" dirty="0">
              <a:solidFill>
                <a:schemeClr val="bg1">
                  <a:lumMod val="65000"/>
                </a:schemeClr>
              </a:solidFill>
              <a:cs typeface="Arial" panose="020B0604020202020204" pitchFamily="34" charset="0"/>
            </a:endParaRPr>
          </a:p>
        </p:txBody>
      </p:sp>
      <p:sp>
        <p:nvSpPr>
          <p:cNvPr id="7" name="矩形 259"/>
          <p:cNvSpPr>
            <a:spLocks noChangeArrowheads="1"/>
          </p:cNvSpPr>
          <p:nvPr/>
        </p:nvSpPr>
        <p:spPr bwMode="auto">
          <a:xfrm>
            <a:off x="7797527" y="3328293"/>
            <a:ext cx="272335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smtClean="0">
                <a:solidFill>
                  <a:srgbClr val="0070C0"/>
                </a:solidFill>
                <a:cs typeface="Arial" panose="020B0604020202020204" pitchFamily="34" charset="0"/>
              </a:rPr>
              <a:t>一流的质量， 一流的信誉</a:t>
            </a:r>
            <a:endParaRPr lang="zh-CN" altLang="en-US" sz="1800" b="1" dirty="0">
              <a:solidFill>
                <a:srgbClr val="0070C0"/>
              </a:solidFill>
              <a:cs typeface="Arial" panose="020B0604020202020204" pitchFamily="34" charset="0"/>
            </a:endParaRPr>
          </a:p>
        </p:txBody>
      </p:sp>
      <p:pic>
        <p:nvPicPr>
          <p:cNvPr id="1029" name="Picture 5" descr="C:\Users\yan\Desktop\未标题-1 拷贝.png"/>
          <p:cNvPicPr>
            <a:picLocks noChangeAspect="1" noChangeArrowheads="1"/>
          </p:cNvPicPr>
          <p:nvPr/>
        </p:nvPicPr>
        <p:blipFill>
          <a:blip r:embed="rId3" cstate="print"/>
          <a:srcRect/>
          <a:stretch>
            <a:fillRect/>
          </a:stretch>
        </p:blipFill>
        <p:spPr bwMode="auto">
          <a:xfrm>
            <a:off x="-1" y="0"/>
            <a:ext cx="3847765" cy="4317422"/>
          </a:xfrm>
          <a:prstGeom prst="rect">
            <a:avLst/>
          </a:prstGeom>
          <a:noFill/>
        </p:spPr>
      </p:pic>
      <p:pic>
        <p:nvPicPr>
          <p:cNvPr id="1030" name="Picture 6" descr="C:\Users\yan\Desktop\未标题-2 拷贝.png"/>
          <p:cNvPicPr>
            <a:picLocks noChangeAspect="1" noChangeArrowheads="1"/>
          </p:cNvPicPr>
          <p:nvPr/>
        </p:nvPicPr>
        <p:blipFill>
          <a:blip r:embed="rId4" cstate="print"/>
          <a:srcRect/>
          <a:stretch>
            <a:fillRect/>
          </a:stretch>
        </p:blipFill>
        <p:spPr bwMode="auto">
          <a:xfrm>
            <a:off x="0" y="-1"/>
            <a:ext cx="3796058" cy="4912469"/>
          </a:xfrm>
          <a:prstGeom prst="rect">
            <a:avLst/>
          </a:prstGeom>
          <a:noFill/>
        </p:spPr>
      </p:pic>
      <p:pic>
        <p:nvPicPr>
          <p:cNvPr id="1026" name="Picture 2" descr="C:\Users\yan\Desktop\2.png"/>
          <p:cNvPicPr>
            <a:picLocks noChangeAspect="1" noChangeArrowheads="1"/>
          </p:cNvPicPr>
          <p:nvPr/>
        </p:nvPicPr>
        <p:blipFill>
          <a:blip r:embed="rId5" cstate="print"/>
          <a:srcRect/>
          <a:stretch>
            <a:fillRect/>
          </a:stretch>
        </p:blipFill>
        <p:spPr bwMode="auto">
          <a:xfrm>
            <a:off x="92672" y="2475301"/>
            <a:ext cx="7056784" cy="4757349"/>
          </a:xfrm>
          <a:prstGeom prst="rect">
            <a:avLst/>
          </a:prstGeom>
          <a:noFill/>
        </p:spPr>
      </p:pic>
    </p:spTree>
    <p:extLst>
      <p:ext uri="{BB962C8B-B14F-4D97-AF65-F5344CB8AC3E}">
        <p14:creationId xmlns="" xmlns:p14="http://schemas.microsoft.com/office/powerpoint/2010/main" val="298278988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Tm="0">
        <p15:prstTrans prst="crush"/>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4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ppt_x"/>
                                          </p:val>
                                        </p:tav>
                                        <p:tav tm="100000">
                                          <p:val>
                                            <p:strVal val="#ppt_x"/>
                                          </p:val>
                                        </p:tav>
                                      </p:tavLst>
                                    </p:anim>
                                    <p:anim calcmode="lin" valueType="num">
                                      <p:cBhvr additive="base">
                                        <p:cTn id="8" dur="1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
                                        </p:tgtEl>
                                      </p:cBhvr>
                                    </p:animEffect>
                                  </p:childTnLst>
                                </p:cTn>
                              </p:par>
                            </p:childTnLst>
                          </p:cTn>
                        </p:par>
                        <p:par>
                          <p:cTn id="17" fill="hold">
                            <p:stCondLst>
                              <p:cond delay="215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5"/>
                                        </p:tgtEl>
                                      </p:cBhvr>
                                    </p:animEffect>
                                    <p:animScale>
                                      <p:cBhvr>
                                        <p:cTn id="20" dur="250" autoRev="1" fill="hold"/>
                                        <p:tgtEl>
                                          <p:spTgt spid="5"/>
                                        </p:tgtEl>
                                      </p:cBhvr>
                                      <p:by x="105000" y="105000"/>
                                    </p:animScale>
                                  </p:childTnLst>
                                </p:cTn>
                              </p:par>
                            </p:childTnLst>
                          </p:cTn>
                        </p:par>
                        <p:par>
                          <p:cTn id="21" fill="hold">
                            <p:stCondLst>
                              <p:cond delay="265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6"/>
                                        </p:tgtEl>
                                        <p:attrNameLst>
                                          <p:attrName>ppt_y</p:attrName>
                                        </p:attrNameLst>
                                      </p:cBhvr>
                                      <p:tavLst>
                                        <p:tav tm="0">
                                          <p:val>
                                            <p:strVal val="#ppt_y"/>
                                          </p:val>
                                        </p:tav>
                                        <p:tav tm="100000">
                                          <p:val>
                                            <p:strVal val="#ppt_y"/>
                                          </p:val>
                                        </p:tav>
                                      </p:tavLst>
                                    </p:anim>
                                    <p:anim calcmode="lin" valueType="num">
                                      <p:cBhvr>
                                        <p:cTn id="2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6"/>
                                        </p:tgtEl>
                                      </p:cBhvr>
                                    </p:animEffect>
                                  </p:childTnLst>
                                </p:cTn>
                              </p:par>
                            </p:childTnLst>
                          </p:cTn>
                        </p:par>
                        <p:par>
                          <p:cTn id="29" fill="hold">
                            <p:stCondLst>
                              <p:cond delay="4500"/>
                            </p:stCondLst>
                            <p:childTnLst>
                              <p:par>
                                <p:cTn id="30" presetID="26" presetClass="emph" presetSubtype="0" fill="hold" grpId="1" nodeType="afterEffect">
                                  <p:stCondLst>
                                    <p:cond delay="0"/>
                                  </p:stCondLst>
                                  <p:iterate type="lt">
                                    <p:tmPct val="0"/>
                                  </p:iterate>
                                  <p:childTnLst>
                                    <p:animEffect transition="out" filter="fade">
                                      <p:cBhvr>
                                        <p:cTn id="31" dur="500" tmFilter="0, 0; .2, .5; .8, .5; 1, 0"/>
                                        <p:tgtEl>
                                          <p:spTgt spid="6"/>
                                        </p:tgtEl>
                                      </p:cBhvr>
                                    </p:animEffect>
                                    <p:animScale>
                                      <p:cBhvr>
                                        <p:cTn id="32" dur="250" autoRev="1" fill="hold"/>
                                        <p:tgtEl>
                                          <p:spTgt spid="6"/>
                                        </p:tgtEl>
                                      </p:cBhvr>
                                      <p:by x="105000" y="105000"/>
                                    </p:animScale>
                                  </p:childTnLst>
                                </p:cTn>
                              </p:par>
                            </p:childTnLst>
                          </p:cTn>
                        </p:par>
                        <p:par>
                          <p:cTn id="33" fill="hold">
                            <p:stCondLst>
                              <p:cond delay="50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7"/>
                                        </p:tgtEl>
                                        <p:attrNameLst>
                                          <p:attrName>ppt_y</p:attrName>
                                        </p:attrNameLst>
                                      </p:cBhvr>
                                      <p:tavLst>
                                        <p:tav tm="0">
                                          <p:val>
                                            <p:strVal val="#ppt_y"/>
                                          </p:val>
                                        </p:tav>
                                        <p:tav tm="100000">
                                          <p:val>
                                            <p:strVal val="#ppt_y"/>
                                          </p:val>
                                        </p:tav>
                                      </p:tavLst>
                                    </p:anim>
                                    <p:anim calcmode="lin" valueType="num">
                                      <p:cBhvr>
                                        <p:cTn id="38"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7"/>
                                        </p:tgtEl>
                                      </p:cBhvr>
                                    </p:animEffect>
                                  </p:childTnLst>
                                </p:cTn>
                              </p:par>
                            </p:childTnLst>
                          </p:cTn>
                        </p:par>
                        <p:par>
                          <p:cTn id="41" fill="hold">
                            <p:stCondLst>
                              <p:cond delay="6000"/>
                            </p:stCondLst>
                            <p:childTnLst>
                              <p:par>
                                <p:cTn id="42" presetID="26" presetClass="emph" presetSubtype="0" fill="hold" grpId="1" nodeType="afterEffect">
                                  <p:stCondLst>
                                    <p:cond delay="0"/>
                                  </p:stCondLst>
                                  <p:iterate type="lt">
                                    <p:tmPct val="0"/>
                                  </p:iterate>
                                  <p:childTnLst>
                                    <p:animEffect transition="out" filter="fade">
                                      <p:cBhvr>
                                        <p:cTn id="43" dur="500" tmFilter="0, 0; .2, .5; .8, .5; 1, 0"/>
                                        <p:tgtEl>
                                          <p:spTgt spid="7"/>
                                        </p:tgtEl>
                                      </p:cBhvr>
                                    </p:animEffect>
                                    <p:animScale>
                                      <p:cBhvr>
                                        <p:cTn id="44"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P spid="5" grpId="1"/>
      <p:bldP spid="6" grpId="0"/>
      <p:bldP spid="6" grpId="1"/>
      <p:bldP spid="7" grpId="0"/>
      <p:bldP spid="7"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0" y="0"/>
            <a:ext cx="8071561" cy="4596949"/>
          </a:xfrm>
          <a:custGeom>
            <a:avLst/>
            <a:gdLst>
              <a:gd name="T0" fmla="*/ 2665 w 2665"/>
              <a:gd name="T1" fmla="*/ 0 h 1127"/>
              <a:gd name="T2" fmla="*/ 0 w 2665"/>
              <a:gd name="T3" fmla="*/ 0 h 1127"/>
              <a:gd name="T4" fmla="*/ 652 w 2665"/>
              <a:gd name="T5" fmla="*/ 1127 h 1127"/>
              <a:gd name="T6" fmla="*/ 2665 w 2665"/>
              <a:gd name="T7" fmla="*/ 0 h 1127"/>
              <a:gd name="connsiteX0" fmla="*/ 10000 w 10000"/>
              <a:gd name="connsiteY0" fmla="*/ 0 h 13164"/>
              <a:gd name="connsiteX1" fmla="*/ 0 w 10000"/>
              <a:gd name="connsiteY1" fmla="*/ 0 h 13164"/>
              <a:gd name="connsiteX2" fmla="*/ 16 w 10000"/>
              <a:gd name="connsiteY2" fmla="*/ 13164 h 13164"/>
              <a:gd name="connsiteX3" fmla="*/ 10000 w 10000"/>
              <a:gd name="connsiteY3" fmla="*/ 0 h 13164"/>
            </a:gdLst>
            <a:ahLst/>
            <a:cxnLst>
              <a:cxn ang="0">
                <a:pos x="connsiteX0" y="connsiteY0"/>
              </a:cxn>
              <a:cxn ang="0">
                <a:pos x="connsiteX1" y="connsiteY1"/>
              </a:cxn>
              <a:cxn ang="0">
                <a:pos x="connsiteX2" y="connsiteY2"/>
              </a:cxn>
              <a:cxn ang="0">
                <a:pos x="connsiteX3" y="connsiteY3"/>
              </a:cxn>
            </a:cxnLst>
            <a:rect l="l" t="t" r="r" b="b"/>
            <a:pathLst>
              <a:path w="10000" h="13164">
                <a:moveTo>
                  <a:pt x="10000" y="0"/>
                </a:moveTo>
                <a:lnTo>
                  <a:pt x="0" y="0"/>
                </a:lnTo>
                <a:cubicBezTo>
                  <a:pt x="5" y="4388"/>
                  <a:pt x="11" y="8776"/>
                  <a:pt x="16" y="13164"/>
                </a:cubicBezTo>
                <a:lnTo>
                  <a:pt x="10000" y="0"/>
                </a:lnTo>
                <a:close/>
              </a:path>
            </a:pathLst>
          </a:custGeom>
          <a:solidFill>
            <a:schemeClr val="accent1"/>
          </a:solidFill>
          <a:ln>
            <a:noFill/>
          </a:ln>
          <a:extLst/>
        </p:spPr>
        <p:txBody>
          <a:bodyPr vert="horz" wrap="square" lIns="128580" tIns="64290" rIns="128580" bIns="64290" numCol="1" anchor="t" anchorCtr="0" compatLnSpc="1">
            <a:prstTxWarp prst="textNoShape">
              <a:avLst/>
            </a:prstTxWarp>
          </a:bodyPr>
          <a:lstStyle/>
          <a:p>
            <a:endParaRPr lang="zh-CN" altLang="en-US"/>
          </a:p>
        </p:txBody>
      </p:sp>
      <p:sp>
        <p:nvSpPr>
          <p:cNvPr id="10" name="任意多边形 9"/>
          <p:cNvSpPr>
            <a:spLocks/>
          </p:cNvSpPr>
          <p:nvPr/>
        </p:nvSpPr>
        <p:spPr bwMode="auto">
          <a:xfrm>
            <a:off x="0" y="0"/>
            <a:ext cx="6303578" cy="7232650"/>
          </a:xfrm>
          <a:custGeom>
            <a:avLst/>
            <a:gdLst>
              <a:gd name="connsiteX0" fmla="*/ 0 w 6303578"/>
              <a:gd name="connsiteY0" fmla="*/ 5940123 h 7232650"/>
              <a:gd name="connsiteX1" fmla="*/ 707864 w 6303578"/>
              <a:gd name="connsiteY1" fmla="*/ 7232650 h 7232650"/>
              <a:gd name="connsiteX2" fmla="*/ 0 w 6303578"/>
              <a:gd name="connsiteY2" fmla="*/ 7232650 h 7232650"/>
              <a:gd name="connsiteX3" fmla="*/ 0 w 6303578"/>
              <a:gd name="connsiteY3" fmla="*/ 0 h 7232650"/>
              <a:gd name="connsiteX4" fmla="*/ 2087752 w 6303578"/>
              <a:gd name="connsiteY4" fmla="*/ 0 h 7232650"/>
              <a:gd name="connsiteX5" fmla="*/ 6303578 w 6303578"/>
              <a:gd name="connsiteY5" fmla="*/ 7232650 h 7232650"/>
              <a:gd name="connsiteX6" fmla="*/ 707865 w 6303578"/>
              <a:gd name="connsiteY6" fmla="*/ 7232650 h 7232650"/>
              <a:gd name="connsiteX7" fmla="*/ 0 w 6303578"/>
              <a:gd name="connsiteY7" fmla="*/ 5940123 h 723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3578" h="7232650">
                <a:moveTo>
                  <a:pt x="0" y="5940123"/>
                </a:moveTo>
                <a:lnTo>
                  <a:pt x="707864" y="7232650"/>
                </a:lnTo>
                <a:lnTo>
                  <a:pt x="0" y="7232650"/>
                </a:lnTo>
                <a:close/>
                <a:moveTo>
                  <a:pt x="0" y="0"/>
                </a:moveTo>
                <a:lnTo>
                  <a:pt x="2087752" y="0"/>
                </a:lnTo>
                <a:lnTo>
                  <a:pt x="6303578" y="7232650"/>
                </a:lnTo>
                <a:lnTo>
                  <a:pt x="707865" y="7232650"/>
                </a:lnTo>
                <a:lnTo>
                  <a:pt x="0" y="5940123"/>
                </a:lnTo>
                <a:close/>
              </a:path>
            </a:pathLst>
          </a:custGeom>
          <a:solidFill>
            <a:schemeClr val="accent2"/>
          </a:solidFill>
          <a:ln>
            <a:noFill/>
          </a:ln>
          <a:extLst/>
        </p:spPr>
        <p:txBody>
          <a:bodyPr vert="horz" wrap="square" lIns="128580" tIns="64290" rIns="128580" bIns="64290" numCol="1" anchor="t" anchorCtr="0" compatLnSpc="1">
            <a:prstTxWarp prst="textNoShape">
              <a:avLst/>
            </a:prstTxWarp>
            <a:noAutofit/>
          </a:bodyPr>
          <a:lstStyle/>
          <a:p>
            <a:endParaRPr lang="zh-CN" altLang="en-US"/>
          </a:p>
        </p:txBody>
      </p:sp>
      <p:sp>
        <p:nvSpPr>
          <p:cNvPr id="11" name="MH_Number_1"/>
          <p:cNvSpPr/>
          <p:nvPr>
            <p:custDataLst>
              <p:tags r:id="rId1"/>
            </p:custDataLst>
          </p:nvPr>
        </p:nvSpPr>
        <p:spPr>
          <a:xfrm>
            <a:off x="6573391" y="1888133"/>
            <a:ext cx="379667" cy="37966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2" name="MH_Entry_1"/>
          <p:cNvSpPr/>
          <p:nvPr>
            <p:custDataLst>
              <p:tags r:id="rId2"/>
            </p:custDataLst>
          </p:nvPr>
        </p:nvSpPr>
        <p:spPr>
          <a:xfrm>
            <a:off x="7274538" y="1888133"/>
            <a:ext cx="2251181" cy="40011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2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基本情况介绍</a:t>
            </a:r>
            <a:endParaRPr lang="zh-CN" altLang="en-US" sz="2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Number_2"/>
          <p:cNvSpPr/>
          <p:nvPr>
            <p:custDataLst>
              <p:tags r:id="rId3"/>
            </p:custDataLst>
          </p:nvPr>
        </p:nvSpPr>
        <p:spPr>
          <a:xfrm>
            <a:off x="6573391" y="2660594"/>
            <a:ext cx="379667" cy="37966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4" name="MH_Entry_2"/>
          <p:cNvSpPr/>
          <p:nvPr>
            <p:custDataLst>
              <p:tags r:id="rId4"/>
            </p:custDataLst>
          </p:nvPr>
        </p:nvSpPr>
        <p:spPr>
          <a:xfrm>
            <a:off x="7274538" y="2640151"/>
            <a:ext cx="2251181" cy="40011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生产管理</a:t>
            </a:r>
            <a:endParaRPr lang="zh-CN" altLang="en-US" sz="2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Number_3"/>
          <p:cNvSpPr/>
          <p:nvPr>
            <p:custDataLst>
              <p:tags r:id="rId5"/>
            </p:custDataLst>
          </p:nvPr>
        </p:nvSpPr>
        <p:spPr>
          <a:xfrm>
            <a:off x="6573391" y="3452682"/>
            <a:ext cx="379667" cy="379667"/>
          </a:xfrm>
          <a:prstGeom prst="ellipse">
            <a:avLst/>
          </a:prstGeom>
          <a:solidFill>
            <a:schemeClr val="accent3"/>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6" name="MH_Entry_3"/>
          <p:cNvSpPr/>
          <p:nvPr>
            <p:custDataLst>
              <p:tags r:id="rId6"/>
            </p:custDataLst>
          </p:nvPr>
        </p:nvSpPr>
        <p:spPr>
          <a:xfrm>
            <a:off x="7274538" y="3472309"/>
            <a:ext cx="2251181" cy="40011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研发</a:t>
            </a:r>
            <a:r>
              <a:rPr lang="en-US" altLang="zh-CN" sz="2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&amp;</a:t>
            </a:r>
            <a:r>
              <a:rPr lang="zh-CN" altLang="en-US" sz="2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质量管理</a:t>
            </a:r>
            <a:endParaRPr lang="zh-CN" altLang="en-US" sz="2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Number_4"/>
          <p:cNvSpPr/>
          <p:nvPr>
            <p:custDataLst>
              <p:tags r:id="rId7"/>
            </p:custDataLst>
          </p:nvPr>
        </p:nvSpPr>
        <p:spPr>
          <a:xfrm>
            <a:off x="6573391" y="4264397"/>
            <a:ext cx="379667" cy="379667"/>
          </a:xfrm>
          <a:prstGeom prst="ellipse">
            <a:avLst/>
          </a:prstGeom>
          <a:solidFill>
            <a:schemeClr val="accent4"/>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8" name="MH_Entry_4"/>
          <p:cNvSpPr/>
          <p:nvPr>
            <p:custDataLst>
              <p:tags r:id="rId8"/>
            </p:custDataLst>
          </p:nvPr>
        </p:nvSpPr>
        <p:spPr>
          <a:xfrm>
            <a:off x="7274538" y="4986181"/>
            <a:ext cx="2251181" cy="40011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未来发展规划</a:t>
            </a:r>
            <a:endParaRPr lang="zh-CN" altLang="en-US" sz="2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MH_Others_1"/>
          <p:cNvSpPr txBox="1"/>
          <p:nvPr>
            <p:custDataLst>
              <p:tags r:id="rId9"/>
            </p:custDataLst>
          </p:nvPr>
        </p:nvSpPr>
        <p:spPr>
          <a:xfrm>
            <a:off x="1240497" y="2431950"/>
            <a:ext cx="2626654" cy="1107996"/>
          </a:xfrm>
          <a:prstGeom prst="rect">
            <a:avLst/>
          </a:prstGeom>
          <a:noFill/>
        </p:spPr>
        <p:txBody>
          <a:bodyPr vert="horz" wrap="square" lIns="0" tIns="0" rIns="0" bIns="0" rtlCol="0" anchor="ctr" anchorCtr="0">
            <a:spAutoFit/>
          </a:bodyPr>
          <a:lstStyle/>
          <a:p>
            <a:pPr algn="ctr"/>
            <a:r>
              <a:rPr lang="zh-CN" altLang="en-US" sz="7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endParaRPr lang="zh-CN" altLang="en-US" sz="7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Others_2"/>
          <p:cNvSpPr txBox="1"/>
          <p:nvPr>
            <p:custDataLst>
              <p:tags r:id="rId10"/>
            </p:custDataLst>
          </p:nvPr>
        </p:nvSpPr>
        <p:spPr>
          <a:xfrm>
            <a:off x="1388815" y="3609695"/>
            <a:ext cx="2330017" cy="492443"/>
          </a:xfrm>
          <a:prstGeom prst="rect">
            <a:avLst/>
          </a:prstGeom>
          <a:noFill/>
        </p:spPr>
        <p:txBody>
          <a:bodyPr vert="horz" wrap="square" lIns="0" tIns="0" rIns="0" bIns="0">
            <a:spAutoFit/>
          </a:bodyPr>
          <a:lstStyle/>
          <a:p>
            <a:pPr algn="ctr">
              <a:defRPr/>
            </a:pP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MH_Number_3"/>
          <p:cNvSpPr/>
          <p:nvPr>
            <p:custDataLst>
              <p:tags r:id="rId11"/>
            </p:custDataLst>
          </p:nvPr>
        </p:nvSpPr>
        <p:spPr>
          <a:xfrm>
            <a:off x="6573391" y="4984477"/>
            <a:ext cx="379667" cy="379667"/>
          </a:xfrm>
          <a:prstGeom prst="ellipse">
            <a:avLst/>
          </a:prstGeom>
          <a:solidFill>
            <a:schemeClr val="accent3"/>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5</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3" name="MH_Entry_4"/>
          <p:cNvSpPr/>
          <p:nvPr>
            <p:custDataLst>
              <p:tags r:id="rId12"/>
            </p:custDataLst>
          </p:nvPr>
        </p:nvSpPr>
        <p:spPr>
          <a:xfrm>
            <a:off x="7274538" y="4264397"/>
            <a:ext cx="2251181" cy="40011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环保管理</a:t>
            </a:r>
            <a:endParaRPr lang="zh-CN" altLang="en-US" sz="2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 xmlns:p14="http://schemas.microsoft.com/office/powerpoint/2010/main" val="31239158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3250" advTm="0">
        <p15:prstTrans prst="origami"/>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19"/>
                                        </p:tgtEl>
                                        <p:attrNameLst>
                                          <p:attrName>style.visibility</p:attrName>
                                        </p:attrNameLst>
                                      </p:cBhvr>
                                      <p:to>
                                        <p:strVal val="visible"/>
                                      </p:to>
                                    </p:set>
                                    <p:anim by="(-#ppt_w*2)" calcmode="lin" valueType="num">
                                      <p:cBhvr rctx="PPT">
                                        <p:cTn id="17" dur="500" autoRev="1" fill="hold">
                                          <p:stCondLst>
                                            <p:cond delay="0"/>
                                          </p:stCondLst>
                                        </p:cTn>
                                        <p:tgtEl>
                                          <p:spTgt spid="19"/>
                                        </p:tgtEl>
                                        <p:attrNameLst>
                                          <p:attrName>ppt_w</p:attrName>
                                        </p:attrNameLst>
                                      </p:cBhvr>
                                    </p:anim>
                                    <p:anim by="(#ppt_w*0.50)" calcmode="lin" valueType="num">
                                      <p:cBhvr>
                                        <p:cTn id="18" dur="500" decel="50000" autoRev="1" fill="hold">
                                          <p:stCondLst>
                                            <p:cond delay="0"/>
                                          </p:stCondLst>
                                        </p:cTn>
                                        <p:tgtEl>
                                          <p:spTgt spid="19"/>
                                        </p:tgtEl>
                                        <p:attrNameLst>
                                          <p:attrName>ppt_x</p:attrName>
                                        </p:attrNameLst>
                                      </p:cBhvr>
                                    </p:anim>
                                    <p:anim from="(-#ppt_h/2)" to="(#ppt_y)" calcmode="lin" valueType="num">
                                      <p:cBhvr>
                                        <p:cTn id="19" dur="1000" fill="hold">
                                          <p:stCondLst>
                                            <p:cond delay="0"/>
                                          </p:stCondLst>
                                        </p:cTn>
                                        <p:tgtEl>
                                          <p:spTgt spid="19"/>
                                        </p:tgtEl>
                                        <p:attrNameLst>
                                          <p:attrName>ppt_y</p:attrName>
                                        </p:attrNameLst>
                                      </p:cBhvr>
                                    </p:anim>
                                    <p:animRot by="21600000">
                                      <p:cBhvr>
                                        <p:cTn id="20" dur="1000" fill="hold">
                                          <p:stCondLst>
                                            <p:cond delay="0"/>
                                          </p:stCondLst>
                                        </p:cTn>
                                        <p:tgtEl>
                                          <p:spTgt spid="19"/>
                                        </p:tgtEl>
                                        <p:attrNameLst>
                                          <p:attrName>r</p:attrName>
                                        </p:attrNameLst>
                                      </p:cBhvr>
                                    </p:animRot>
                                  </p:childTnLst>
                                </p:cTn>
                              </p:par>
                              <p:par>
                                <p:cTn id="21" presetID="56" presetClass="entr" presetSubtype="0" fill="hold" grpId="0" nodeType="with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 by="(-#ppt_w*2)" calcmode="lin" valueType="num">
                                      <p:cBhvr rctx="PPT">
                                        <p:cTn id="23" dur="500" autoRev="1" fill="hold">
                                          <p:stCondLst>
                                            <p:cond delay="0"/>
                                          </p:stCondLst>
                                        </p:cTn>
                                        <p:tgtEl>
                                          <p:spTgt spid="20"/>
                                        </p:tgtEl>
                                        <p:attrNameLst>
                                          <p:attrName>ppt_w</p:attrName>
                                        </p:attrNameLst>
                                      </p:cBhvr>
                                    </p:anim>
                                    <p:anim by="(#ppt_w*0.50)" calcmode="lin" valueType="num">
                                      <p:cBhvr>
                                        <p:cTn id="24" dur="500" decel="50000" autoRev="1" fill="hold">
                                          <p:stCondLst>
                                            <p:cond delay="0"/>
                                          </p:stCondLst>
                                        </p:cTn>
                                        <p:tgtEl>
                                          <p:spTgt spid="20"/>
                                        </p:tgtEl>
                                        <p:attrNameLst>
                                          <p:attrName>ppt_x</p:attrName>
                                        </p:attrNameLst>
                                      </p:cBhvr>
                                    </p:anim>
                                    <p:anim from="(-#ppt_h/2)" to="(#ppt_y)" calcmode="lin" valueType="num">
                                      <p:cBhvr>
                                        <p:cTn id="25" dur="1000" fill="hold">
                                          <p:stCondLst>
                                            <p:cond delay="0"/>
                                          </p:stCondLst>
                                        </p:cTn>
                                        <p:tgtEl>
                                          <p:spTgt spid="20"/>
                                        </p:tgtEl>
                                        <p:attrNameLst>
                                          <p:attrName>ppt_y</p:attrName>
                                        </p:attrNameLst>
                                      </p:cBhvr>
                                    </p:anim>
                                    <p:animRot by="21600000">
                                      <p:cBhvr>
                                        <p:cTn id="26" dur="1000" fill="hold">
                                          <p:stCondLst>
                                            <p:cond delay="0"/>
                                          </p:stCondLst>
                                        </p:cTn>
                                        <p:tgtEl>
                                          <p:spTgt spid="20"/>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down)">
                                      <p:cBhvr>
                                        <p:cTn id="53" dur="500"/>
                                        <p:tgtEl>
                                          <p:spTgt spid="12"/>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down)">
                                      <p:cBhvr>
                                        <p:cTn id="56" dur="500"/>
                                        <p:tgtEl>
                                          <p:spTgt spid="14"/>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down)">
                                      <p:cBhvr>
                                        <p:cTn id="59" dur="500"/>
                                        <p:tgtEl>
                                          <p:spTgt spid="16"/>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down)">
                                      <p:cBhvr>
                                        <p:cTn id="62" dur="500"/>
                                        <p:tgtEl>
                                          <p:spTgt spid="18"/>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down)">
                                      <p:cBhvr>
                                        <p:cTn id="7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p:bldP spid="13" grpId="0" animBg="1"/>
      <p:bldP spid="14" grpId="0"/>
      <p:bldP spid="15" grpId="0" animBg="1"/>
      <p:bldP spid="16" grpId="0"/>
      <p:bldP spid="17" grpId="0" animBg="1"/>
      <p:bldP spid="18" grpId="0"/>
      <p:bldP spid="19" grpId="0"/>
      <p:bldP spid="20" grpId="0"/>
      <p:bldP spid="22" grpId="0" animBg="1"/>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7"/>
          <p:cNvGrpSpPr/>
          <p:nvPr/>
        </p:nvGrpSpPr>
        <p:grpSpPr>
          <a:xfrm>
            <a:off x="1802782" y="2206670"/>
            <a:ext cx="9253188" cy="3713324"/>
            <a:chOff x="0" y="0"/>
            <a:chExt cx="20725991" cy="8317383"/>
          </a:xfrm>
        </p:grpSpPr>
        <p:sp>
          <p:nvSpPr>
            <p:cNvPr id="197" name="Shape 197"/>
            <p:cNvSpPr/>
            <p:nvPr/>
          </p:nvSpPr>
          <p:spPr>
            <a:xfrm>
              <a:off x="1819340" y="0"/>
              <a:ext cx="7134254" cy="2390468"/>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198" name="Shape 198"/>
            <p:cNvSpPr/>
            <p:nvPr/>
          </p:nvSpPr>
          <p:spPr>
            <a:xfrm>
              <a:off x="0" y="0"/>
              <a:ext cx="2390468" cy="2390468"/>
            </a:xfrm>
            <a:prstGeom prst="roundRect">
              <a:avLst>
                <a:gd name="adj" fmla="val 15000"/>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199" name="Shape 199"/>
            <p:cNvSpPr/>
            <p:nvPr/>
          </p:nvSpPr>
          <p:spPr>
            <a:xfrm>
              <a:off x="718982" y="642009"/>
              <a:ext cx="940719" cy="11064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6"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200" name="Shape 200"/>
            <p:cNvSpPr/>
            <p:nvPr/>
          </p:nvSpPr>
          <p:spPr>
            <a:xfrm>
              <a:off x="1819340" y="2963457"/>
              <a:ext cx="7134254" cy="2390468"/>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01" name="Shape 201"/>
            <p:cNvSpPr/>
            <p:nvPr/>
          </p:nvSpPr>
          <p:spPr>
            <a:xfrm>
              <a:off x="0" y="2963457"/>
              <a:ext cx="2390468" cy="2390468"/>
            </a:xfrm>
            <a:prstGeom prst="roundRect">
              <a:avLst>
                <a:gd name="adj" fmla="val 15000"/>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02" name="Shape 202"/>
            <p:cNvSpPr/>
            <p:nvPr/>
          </p:nvSpPr>
          <p:spPr>
            <a:xfrm>
              <a:off x="718982" y="3632724"/>
              <a:ext cx="940719" cy="11064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294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sz="294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 name="Shape 203"/>
            <p:cNvSpPr/>
            <p:nvPr/>
          </p:nvSpPr>
          <p:spPr>
            <a:xfrm>
              <a:off x="1819340" y="5926914"/>
              <a:ext cx="7134254"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04" name="Shape 204"/>
            <p:cNvSpPr/>
            <p:nvPr/>
          </p:nvSpPr>
          <p:spPr>
            <a:xfrm>
              <a:off x="0" y="5926914"/>
              <a:ext cx="2390468" cy="2390469"/>
            </a:xfrm>
            <a:prstGeom prst="roundRect">
              <a:avLst>
                <a:gd name="adj" fmla="val 15000"/>
              </a:avLst>
            </a:prstGeom>
            <a:solidFill>
              <a:schemeClr val="accent5"/>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05" name="Shape 205"/>
            <p:cNvSpPr/>
            <p:nvPr/>
          </p:nvSpPr>
          <p:spPr>
            <a:xfrm>
              <a:off x="718982" y="6568921"/>
              <a:ext cx="940719" cy="11064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294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sz="294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6" name="Shape 206"/>
            <p:cNvSpPr/>
            <p:nvPr/>
          </p:nvSpPr>
          <p:spPr>
            <a:xfrm>
              <a:off x="11645490" y="0"/>
              <a:ext cx="7134254" cy="2390468"/>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07" name="Shape 207"/>
            <p:cNvSpPr/>
            <p:nvPr/>
          </p:nvSpPr>
          <p:spPr>
            <a:xfrm>
              <a:off x="18335522" y="0"/>
              <a:ext cx="2390469" cy="2390468"/>
            </a:xfrm>
            <a:prstGeom prst="roundRect">
              <a:avLst>
                <a:gd name="adj" fmla="val 15000"/>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08" name="Shape 208"/>
            <p:cNvSpPr/>
            <p:nvPr/>
          </p:nvSpPr>
          <p:spPr>
            <a:xfrm>
              <a:off x="19054504" y="642009"/>
              <a:ext cx="940719" cy="11064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294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sz="294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9" name="Shape 209"/>
            <p:cNvSpPr/>
            <p:nvPr/>
          </p:nvSpPr>
          <p:spPr>
            <a:xfrm>
              <a:off x="11652524" y="2990716"/>
              <a:ext cx="7134254"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10" name="Shape 210"/>
            <p:cNvSpPr/>
            <p:nvPr/>
          </p:nvSpPr>
          <p:spPr>
            <a:xfrm>
              <a:off x="18335522" y="2963457"/>
              <a:ext cx="2390469" cy="2390468"/>
            </a:xfrm>
            <a:prstGeom prst="roundRect">
              <a:avLst>
                <a:gd name="adj" fmla="val 15000"/>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11" name="Shape 211"/>
            <p:cNvSpPr/>
            <p:nvPr/>
          </p:nvSpPr>
          <p:spPr>
            <a:xfrm>
              <a:off x="19054504" y="3605465"/>
              <a:ext cx="940719" cy="11064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294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sz="294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2" name="Shape 212"/>
            <p:cNvSpPr/>
            <p:nvPr/>
          </p:nvSpPr>
          <p:spPr>
            <a:xfrm>
              <a:off x="11652524" y="5926914"/>
              <a:ext cx="7134254"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13" name="Shape 213"/>
            <p:cNvSpPr/>
            <p:nvPr/>
          </p:nvSpPr>
          <p:spPr>
            <a:xfrm>
              <a:off x="18335522" y="5926914"/>
              <a:ext cx="2390469" cy="2390469"/>
            </a:xfrm>
            <a:prstGeom prst="roundRect">
              <a:avLst>
                <a:gd name="adj" fmla="val 15000"/>
              </a:avLst>
            </a:prstGeom>
            <a:solidFill>
              <a:schemeClr val="accent6"/>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14" name="Shape 214"/>
            <p:cNvSpPr/>
            <p:nvPr/>
          </p:nvSpPr>
          <p:spPr>
            <a:xfrm>
              <a:off x="19054504" y="6571570"/>
              <a:ext cx="940719" cy="11064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294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sz="294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 name="Shape 215"/>
            <p:cNvSpPr/>
            <p:nvPr/>
          </p:nvSpPr>
          <p:spPr>
            <a:xfrm>
              <a:off x="3449601" y="427306"/>
              <a:ext cx="3328601" cy="52579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a:defRPr sz="3000">
                  <a:solidFill>
                    <a:srgbClr val="4A5E6C"/>
                  </a:solidFill>
                  <a:latin typeface="STIXGeneral-Bold"/>
                  <a:ea typeface="STIXGeneral-Bold"/>
                  <a:cs typeface="STIXGeneral-Bold"/>
                  <a:sym typeface="STIXGeneral-Bold"/>
                </a:defRPr>
              </a:lvl1pPr>
            </a:lstStyle>
            <a:p>
              <a:pPr lvl="0">
                <a:lnSpc>
                  <a:spcPct val="120000"/>
                </a:lnSpc>
                <a:defRPr sz="1800">
                  <a:solidFill>
                    <a:srgbClr val="000000"/>
                  </a:solidFill>
                </a:defRPr>
              </a:pP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 name="Shape 216"/>
            <p:cNvSpPr/>
            <p:nvPr/>
          </p:nvSpPr>
          <p:spPr>
            <a:xfrm>
              <a:off x="3427568" y="291188"/>
              <a:ext cx="4296335" cy="173724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占地：</a:t>
              </a:r>
              <a:r>
                <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50</a:t>
              </a: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亩</a:t>
              </a:r>
              <a:endPar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lvl="0">
                <a:lnSpc>
                  <a:spcPct val="120000"/>
                </a:lnSpc>
                <a:defRPr sz="1800">
                  <a:solidFill>
                    <a:srgbClr val="000000"/>
                  </a:solidFill>
                </a:defRPr>
              </a:pP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注册资本：</a:t>
              </a:r>
              <a:r>
                <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4000</a:t>
              </a: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万人民币</a:t>
              </a:r>
              <a:endPar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defRPr sz="1800">
                  <a:solidFill>
                    <a:srgbClr val="000000"/>
                  </a:solidFill>
                </a:defRPr>
              </a:pP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员工：</a:t>
              </a:r>
              <a:r>
                <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60</a:t>
              </a: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名</a:t>
              </a:r>
              <a:endPar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defRPr sz="1800">
                  <a:solidFill>
                    <a:srgbClr val="000000"/>
                  </a:solidFill>
                </a:defRPr>
              </a:pP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项目总投资：</a:t>
              </a:r>
              <a:r>
                <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1.2</a:t>
              </a: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亿</a:t>
              </a:r>
              <a:endPar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 name="Shape 217"/>
            <p:cNvSpPr/>
            <p:nvPr/>
          </p:nvSpPr>
          <p:spPr>
            <a:xfrm>
              <a:off x="3453785" y="3390764"/>
              <a:ext cx="3328601" cy="52579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a:defRPr sz="3000">
                  <a:solidFill>
                    <a:srgbClr val="CD321B"/>
                  </a:solidFill>
                  <a:latin typeface="STIXGeneral-Bold"/>
                  <a:ea typeface="STIXGeneral-Bold"/>
                  <a:cs typeface="STIXGeneral-Bold"/>
                  <a:sym typeface="STIXGeneral-Bold"/>
                </a:defRPr>
              </a:lvl1pPr>
            </a:lstStyle>
            <a:p>
              <a:pPr lvl="0">
                <a:lnSpc>
                  <a:spcPct val="120000"/>
                </a:lnSpc>
                <a:defRPr sz="1800">
                  <a:solidFill>
                    <a:srgbClr val="000000"/>
                  </a:solidFill>
                </a:defRPr>
              </a:pP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 name="Shape 218"/>
            <p:cNvSpPr/>
            <p:nvPr/>
          </p:nvSpPr>
          <p:spPr>
            <a:xfrm>
              <a:off x="3427568" y="3318740"/>
              <a:ext cx="4296335" cy="173724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050" b="1"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产能产量：</a:t>
              </a:r>
              <a:endParaRPr lang="en-US" altLang="zh-CN" sz="1050" b="1" dirty="0" smtClean="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lvl="0">
                <a:lnSpc>
                  <a:spcPct val="120000"/>
                </a:lnSpc>
                <a:defRPr sz="1800">
                  <a:solidFill>
                    <a:srgbClr val="000000"/>
                  </a:solidFill>
                </a:defRPr>
              </a:pP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硫酸软骨素 </a:t>
              </a:r>
              <a:r>
                <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500mt/</a:t>
              </a: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年</a:t>
              </a:r>
              <a:endPar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lvl="0">
                <a:lnSpc>
                  <a:spcPct val="120000"/>
                </a:lnSpc>
                <a:defRPr sz="1800">
                  <a:solidFill>
                    <a:srgbClr val="000000"/>
                  </a:solidFill>
                </a:defRPr>
              </a:pP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胶原蛋白 </a:t>
              </a:r>
              <a:r>
                <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2000mt/</a:t>
              </a: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年</a:t>
              </a:r>
              <a:endPar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lvl="0">
                <a:lnSpc>
                  <a:spcPct val="120000"/>
                </a:lnSpc>
                <a:defRPr sz="1800">
                  <a:solidFill>
                    <a:srgbClr val="000000"/>
                  </a:solidFill>
                </a:defRPr>
              </a:pP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蛋白胨 </a:t>
              </a:r>
              <a:r>
                <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3000mt/</a:t>
              </a: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年</a:t>
              </a:r>
              <a:endParaRPr sz="105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9" name="Shape 219"/>
            <p:cNvSpPr/>
            <p:nvPr/>
          </p:nvSpPr>
          <p:spPr>
            <a:xfrm>
              <a:off x="3453785" y="6352571"/>
              <a:ext cx="3328601" cy="5291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a:defRPr sz="3000">
                  <a:solidFill>
                    <a:srgbClr val="3A9A87"/>
                  </a:solidFill>
                  <a:latin typeface="STIXGeneral-Bold"/>
                  <a:ea typeface="STIXGeneral-Bold"/>
                  <a:cs typeface="STIXGeneral-Bold"/>
                  <a:sym typeface="STIXGeneral-Bold"/>
                </a:defRPr>
              </a:lvl1pPr>
            </a:lstStyle>
            <a:p>
              <a:pPr lvl="0">
                <a:lnSpc>
                  <a:spcPct val="120000"/>
                </a:lnSpc>
                <a:defRPr sz="1800">
                  <a:solidFill>
                    <a:srgbClr val="000000"/>
                  </a:solidFill>
                </a:defRPr>
              </a:pP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0" name="Shape 220"/>
            <p:cNvSpPr/>
            <p:nvPr/>
          </p:nvSpPr>
          <p:spPr>
            <a:xfrm>
              <a:off x="3453785" y="6221942"/>
              <a:ext cx="4296335" cy="16999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省级开发区</a:t>
              </a:r>
              <a:endPar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lvl="0">
                <a:lnSpc>
                  <a:spcPct val="120000"/>
                </a:lnSpc>
                <a:defRPr sz="1800">
                  <a:solidFill>
                    <a:srgbClr val="000000"/>
                  </a:solidFill>
                </a:defRPr>
              </a:pPr>
              <a:r>
                <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10</a:t>
              </a: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项国家实用新型技术专利</a:t>
              </a:r>
              <a:endPar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lvl="0">
                <a:lnSpc>
                  <a:spcPct val="120000"/>
                </a:lnSpc>
                <a:defRPr sz="1800">
                  <a:solidFill>
                    <a:srgbClr val="000000"/>
                  </a:solidFill>
                </a:defRPr>
              </a:pP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济宁市重点项目</a:t>
              </a:r>
              <a:endPar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lvl="0">
                <a:lnSpc>
                  <a:spcPct val="120000"/>
                </a:lnSpc>
                <a:defRPr sz="1800">
                  <a:solidFill>
                    <a:srgbClr val="000000"/>
                  </a:solidFill>
                </a:defRPr>
              </a:pP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目前申报国家“高新”企业</a:t>
              </a:r>
              <a:endParaRPr sz="105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1" name="Shape 221"/>
            <p:cNvSpPr/>
            <p:nvPr/>
          </p:nvSpPr>
          <p:spPr>
            <a:xfrm>
              <a:off x="13869608" y="400140"/>
              <a:ext cx="3374205" cy="5291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r">
                <a:defRPr sz="3000">
                  <a:solidFill>
                    <a:srgbClr val="809D2C"/>
                  </a:solidFill>
                  <a:latin typeface="STIXGeneral-Bold"/>
                  <a:ea typeface="STIXGeneral-Bold"/>
                  <a:cs typeface="STIXGeneral-Bold"/>
                  <a:sym typeface="STIXGeneral-Bold"/>
                </a:defRPr>
              </a:lvl1pPr>
            </a:lstStyle>
            <a:p>
              <a:pPr lvl="0">
                <a:lnSpc>
                  <a:spcPct val="120000"/>
                </a:lnSpc>
                <a:defRPr sz="1800">
                  <a:solidFill>
                    <a:srgbClr val="000000"/>
                  </a:solidFill>
                </a:defRPr>
              </a:pP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2" name="Shape 222"/>
            <p:cNvSpPr/>
            <p:nvPr/>
          </p:nvSpPr>
          <p:spPr>
            <a:xfrm>
              <a:off x="13309498" y="311152"/>
              <a:ext cx="4311499" cy="173724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r">
                <a:defRPr sz="2400">
                  <a:solidFill>
                    <a:srgbClr val="828589"/>
                  </a:solidFill>
                  <a:latin typeface="STIXGeneral-Bold"/>
                  <a:ea typeface="STIXGeneral-Bold"/>
                  <a:cs typeface="STIXGeneral-Bold"/>
                  <a:sym typeface="STIXGeneral-Bold"/>
                </a:defRPr>
              </a:lvl1pPr>
            </a:lstStyle>
            <a:p>
              <a:pPr lvl="0" algn="l">
                <a:lnSpc>
                  <a:spcPct val="120000"/>
                </a:lnSpc>
                <a:defRPr sz="1800">
                  <a:solidFill>
                    <a:srgbClr val="000000"/>
                  </a:solidFill>
                </a:defRPr>
              </a:pPr>
              <a:r>
                <a:rPr lang="zh-CN" altLang="en-US" sz="1050" b="1"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已有证书：</a:t>
              </a:r>
              <a:endParaRPr lang="en-US" altLang="zh-CN" sz="1050" b="1" dirty="0" smtClean="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lvl="0" algn="l">
                <a:lnSpc>
                  <a:spcPct val="120000"/>
                </a:lnSpc>
                <a:defRPr sz="1800">
                  <a:solidFill>
                    <a:srgbClr val="000000"/>
                  </a:solidFill>
                </a:defRPr>
              </a:pPr>
              <a:r>
                <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NSF-GMP</a:t>
              </a:r>
            </a:p>
            <a:p>
              <a:pPr lvl="0" algn="l">
                <a:lnSpc>
                  <a:spcPct val="120000"/>
                </a:lnSpc>
                <a:defRPr sz="1800">
                  <a:solidFill>
                    <a:srgbClr val="000000"/>
                  </a:solidFill>
                </a:defRPr>
              </a:pPr>
              <a:r>
                <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ISO9001/ ISO14001</a:t>
              </a:r>
            </a:p>
            <a:p>
              <a:pPr lvl="0" algn="l">
                <a:lnSpc>
                  <a:spcPct val="120000"/>
                </a:lnSpc>
                <a:defRPr sz="1800">
                  <a:solidFill>
                    <a:srgbClr val="000000"/>
                  </a:solidFill>
                </a:defRPr>
              </a:pPr>
              <a:r>
                <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OHSAS18001</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3" name="Shape 223"/>
            <p:cNvSpPr/>
            <p:nvPr/>
          </p:nvSpPr>
          <p:spPr>
            <a:xfrm>
              <a:off x="13873792" y="3363598"/>
              <a:ext cx="3374205" cy="5291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r">
                <a:defRPr sz="3000">
                  <a:solidFill>
                    <a:srgbClr val="694E7F"/>
                  </a:solidFill>
                  <a:latin typeface="STIXGeneral-Bold"/>
                  <a:ea typeface="STIXGeneral-Bold"/>
                  <a:cs typeface="STIXGeneral-Bold"/>
                  <a:sym typeface="STIXGeneral-Bold"/>
                </a:defRPr>
              </a:lvl1pPr>
            </a:lstStyle>
            <a:p>
              <a:pPr lvl="0">
                <a:lnSpc>
                  <a:spcPct val="120000"/>
                </a:lnSpc>
                <a:defRPr sz="1800">
                  <a:solidFill>
                    <a:srgbClr val="000000"/>
                  </a:solidFill>
                </a:defRPr>
              </a:pP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4" name="Shape 224"/>
            <p:cNvSpPr/>
            <p:nvPr/>
          </p:nvSpPr>
          <p:spPr>
            <a:xfrm>
              <a:off x="13309498" y="3330735"/>
              <a:ext cx="4311499" cy="156417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r">
                <a:defRPr sz="2400">
                  <a:solidFill>
                    <a:srgbClr val="828589"/>
                  </a:solidFill>
                  <a:latin typeface="STIXGeneral-Bold"/>
                  <a:ea typeface="STIXGeneral-Bold"/>
                  <a:cs typeface="STIXGeneral-Bold"/>
                  <a:sym typeface="STIXGeneral-Bold"/>
                </a:defRPr>
              </a:lvl1pPr>
            </a:lstStyle>
            <a:p>
              <a:pPr lvl="0" algn="l">
                <a:lnSpc>
                  <a:spcPct val="150000"/>
                </a:lnSpc>
                <a:defRPr sz="1800">
                  <a:solidFill>
                    <a:srgbClr val="000000"/>
                  </a:solidFill>
                </a:defRPr>
              </a:pPr>
              <a:r>
                <a:rPr lang="zh-CN" altLang="en-US" sz="1050" b="1"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证书申请中：</a:t>
              </a:r>
              <a:endParaRPr lang="en-US" altLang="zh-CN" sz="1050" b="1" dirty="0" smtClean="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lvl="0" algn="l">
                <a:lnSpc>
                  <a:spcPct val="150000"/>
                </a:lnSpc>
                <a:defRPr sz="1800">
                  <a:solidFill>
                    <a:srgbClr val="000000"/>
                  </a:solidFill>
                </a:defRPr>
              </a:pPr>
              <a:r>
                <a:rPr 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FDA-DMF</a:t>
              </a: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注册</a:t>
              </a:r>
              <a:endParaRPr lang="en-US" altLang="zh-CN"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lvl="0" algn="l">
                <a:lnSpc>
                  <a:spcPct val="150000"/>
                </a:lnSpc>
                <a:defRPr sz="1800">
                  <a:solidFill>
                    <a:srgbClr val="000000"/>
                  </a:solidFill>
                </a:defRPr>
              </a:pPr>
              <a:r>
                <a:rPr 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EDMF</a:t>
              </a:r>
              <a:r>
                <a:rPr lang="zh-CN" altLang="en-US" sz="105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注册</a:t>
              </a:r>
              <a:endParaRPr sz="105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5" name="Shape 225"/>
            <p:cNvSpPr/>
            <p:nvPr/>
          </p:nvSpPr>
          <p:spPr>
            <a:xfrm>
              <a:off x="13873792" y="6327057"/>
              <a:ext cx="3374205" cy="5291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r">
                <a:defRPr sz="3000">
                  <a:solidFill>
                    <a:srgbClr val="114A70"/>
                  </a:solidFill>
                  <a:latin typeface="STIXGeneral-Bold"/>
                  <a:ea typeface="STIXGeneral-Bold"/>
                  <a:cs typeface="STIXGeneral-Bold"/>
                  <a:sym typeface="STIXGeneral-Bold"/>
                </a:defRPr>
              </a:lvl1pPr>
            </a:lstStyle>
            <a:p>
              <a:pPr lvl="0">
                <a:lnSpc>
                  <a:spcPct val="120000"/>
                </a:lnSpc>
                <a:defRPr sz="1800">
                  <a:solidFill>
                    <a:srgbClr val="000000"/>
                  </a:solidFill>
                </a:defRPr>
              </a:pP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6" name="Shape 226"/>
            <p:cNvSpPr/>
            <p:nvPr/>
          </p:nvSpPr>
          <p:spPr>
            <a:xfrm>
              <a:off x="12943617" y="7359290"/>
              <a:ext cx="4311499" cy="30045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r">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TextBox 8"/>
          <p:cNvSpPr txBox="1"/>
          <p:nvPr/>
        </p:nvSpPr>
        <p:spPr>
          <a:xfrm>
            <a:off x="824036" y="264346"/>
            <a:ext cx="2807720" cy="430887"/>
          </a:xfrm>
          <a:prstGeom prst="rect">
            <a:avLst/>
          </a:prstGeom>
          <a:noFill/>
        </p:spPr>
        <p:txBody>
          <a:bodyPr wrap="square" lIns="0" tIns="0" rIns="0" bIns="0" rtlCol="0" anchor="ctr">
            <a:spAutoFit/>
          </a:bodyPr>
          <a:lstStyle/>
          <a:p>
            <a:r>
              <a:rPr lang="en-US" altLang="zh-CN"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 </a:t>
            </a:r>
            <a:r>
              <a:rPr lang="zh-CN" altLang="en-US"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基本</a:t>
            </a:r>
            <a:r>
              <a:rPr lang="zh-CN" altLang="en-US"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情况介绍</a:t>
            </a:r>
            <a:endParaRPr lang="zh-CN" altLang="en-US" sz="28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34"/>
          <p:cNvSpPr txBox="1"/>
          <p:nvPr/>
        </p:nvSpPr>
        <p:spPr>
          <a:xfrm>
            <a:off x="3189015" y="1312069"/>
            <a:ext cx="1296144" cy="400110"/>
          </a:xfrm>
          <a:prstGeom prst="rect">
            <a:avLst/>
          </a:prstGeom>
          <a:noFill/>
        </p:spPr>
        <p:txBody>
          <a:bodyPr wrap="square" rtlCol="0">
            <a:spAutoFit/>
          </a:bodyPr>
          <a:lstStyle/>
          <a:p>
            <a:r>
              <a:rPr lang="zh-CN" altLang="en-US" sz="2000" b="1" dirty="0" smtClean="0"/>
              <a:t>基本信息</a:t>
            </a:r>
            <a:endParaRPr lang="zh-CN" altLang="en-US" sz="2000" b="1" dirty="0"/>
          </a:p>
        </p:txBody>
      </p:sp>
      <p:sp>
        <p:nvSpPr>
          <p:cNvPr id="36" name="TextBox 35"/>
          <p:cNvSpPr txBox="1"/>
          <p:nvPr/>
        </p:nvSpPr>
        <p:spPr>
          <a:xfrm>
            <a:off x="8157567" y="1384077"/>
            <a:ext cx="1296144" cy="400110"/>
          </a:xfrm>
          <a:prstGeom prst="rect">
            <a:avLst/>
          </a:prstGeom>
          <a:noFill/>
        </p:spPr>
        <p:txBody>
          <a:bodyPr wrap="square" rtlCol="0">
            <a:spAutoFit/>
          </a:bodyPr>
          <a:lstStyle/>
          <a:p>
            <a:r>
              <a:rPr lang="zh-CN" altLang="en-US" sz="2000" b="1" dirty="0" smtClean="0"/>
              <a:t>资质认证</a:t>
            </a:r>
            <a:endParaRPr lang="zh-CN" altLang="en-US" sz="2000" b="1" dirty="0"/>
          </a:p>
        </p:txBody>
      </p:sp>
      <p:sp>
        <p:nvSpPr>
          <p:cNvPr id="37" name="TextBox 36"/>
          <p:cNvSpPr txBox="1"/>
          <p:nvPr/>
        </p:nvSpPr>
        <p:spPr>
          <a:xfrm>
            <a:off x="7653511" y="5084257"/>
            <a:ext cx="2016224" cy="548292"/>
          </a:xfrm>
          <a:prstGeom prst="rect">
            <a:avLst/>
          </a:prstGeom>
          <a:noFill/>
        </p:spPr>
        <p:txBody>
          <a:bodyPr wrap="square" rtlCol="0">
            <a:spAutoFit/>
          </a:bodyPr>
          <a:lstStyle/>
          <a:p>
            <a:pPr algn="just">
              <a:lnSpc>
                <a:spcPct val="150000"/>
              </a:lnSpc>
              <a:spcBef>
                <a:spcPts val="0"/>
              </a:spcBef>
              <a:spcAft>
                <a:spcPts val="0"/>
              </a:spcAft>
            </a:pPr>
            <a:r>
              <a:rPr lang="zh-CN" altLang="en-US" sz="1050" dirty="0" smtClean="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出口非食用动物产品检验检疫注册登记证</a:t>
            </a:r>
            <a:r>
              <a:rPr lang="zh-CN" altLang="en-US" sz="1050" b="1" dirty="0" smtClean="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（出口欧洲专用）</a:t>
            </a:r>
            <a:endParaRPr lang="en-US" altLang="zh-CN" sz="1050" b="1"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 xmlns:p14="http://schemas.microsoft.com/office/powerpoint/2010/main" val="2578237787"/>
      </p:ext>
    </p:extLst>
  </p:cSld>
  <p:clrMapOvr>
    <a:masterClrMapping/>
  </p:clrMapOvr>
  <mc:AlternateContent xmlns:mc="http://schemas.openxmlformats.org/markup-compatibility/2006">
    <mc:Choice xmlns="" xmlns:p14="http://schemas.microsoft.com/office/powerpoint/2010/main" Requires="p14">
      <p:transition spd="slow" p14:dur="1200" advTm="0">
        <p14:prism/>
      </p:transition>
    </mc:Choice>
    <mc:Fallback>
      <p:transition spd="slow" advTm="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iterate>
                                    <p:tmAbs val="0"/>
                                  </p:iterate>
                                  <p:childTnLst>
                                    <p:set>
                                      <p:cBhvr>
                                        <p:cTn id="6" fill="hold"/>
                                        <p:tgtEl>
                                          <p:spTgt spid="2"/>
                                        </p:tgtEl>
                                        <p:attrNameLst>
                                          <p:attrName>style.visibility</p:attrName>
                                        </p:attrNameLst>
                                      </p:cBhvr>
                                      <p:to>
                                        <p:strVal val="visible"/>
                                      </p:to>
                                    </p:set>
                                    <p:animEffect transition="in" filter="box(ou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3"/>
          <p:cNvSpPr txBox="1">
            <a:spLocks/>
          </p:cNvSpPr>
          <p:nvPr/>
        </p:nvSpPr>
        <p:spPr>
          <a:xfrm>
            <a:off x="5928358" y="3958973"/>
            <a:ext cx="1016097" cy="303801"/>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itle 13"/>
          <p:cNvSpPr txBox="1">
            <a:spLocks/>
          </p:cNvSpPr>
          <p:nvPr/>
        </p:nvSpPr>
        <p:spPr>
          <a:xfrm>
            <a:off x="4197626" y="3668558"/>
            <a:ext cx="1016097" cy="19575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16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文字</a:t>
            </a:r>
            <a:r>
              <a:rPr lang="zh-CN" altLang="en-US" sz="1160" dirty="0">
                <a:solidFill>
                  <a:schemeClr val="bg1"/>
                </a:solidFill>
                <a:latin typeface="Arial" panose="020B0604020202020204" pitchFamily="34" charset="0"/>
                <a:ea typeface="微软雅黑" panose="020B0503020204020204" pitchFamily="34" charset="-122"/>
                <a:sym typeface="Arial" panose="020B0604020202020204" pitchFamily="34" charset="0"/>
              </a:rPr>
              <a:t>内容</a:t>
            </a:r>
            <a:endParaRPr lang="en-US" sz="126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itle 13"/>
          <p:cNvSpPr txBox="1">
            <a:spLocks/>
          </p:cNvSpPr>
          <p:nvPr/>
        </p:nvSpPr>
        <p:spPr>
          <a:xfrm>
            <a:off x="8101502" y="2768730"/>
            <a:ext cx="1016097" cy="19575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16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126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6136657" y="3440280"/>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52"/>
          <p:cNvSpPr txBox="1"/>
          <p:nvPr/>
        </p:nvSpPr>
        <p:spPr>
          <a:xfrm>
            <a:off x="8327311" y="2343706"/>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nvSpPr>
        <p:spPr>
          <a:xfrm>
            <a:off x="4425212" y="3229450"/>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Content Placeholder 2"/>
          <p:cNvSpPr txBox="1">
            <a:spLocks/>
          </p:cNvSpPr>
          <p:nvPr/>
        </p:nvSpPr>
        <p:spPr>
          <a:xfrm>
            <a:off x="1907590" y="3472309"/>
            <a:ext cx="2073024" cy="20313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zh-CN" altLang="en-US" sz="1100" b="1" dirty="0" smtClean="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从审计合格的签约厂家购买</a:t>
            </a:r>
            <a:endParaRPr lang="en-US" sz="1100" b="1"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9" name="TextBox 78"/>
          <p:cNvSpPr txBox="1"/>
          <p:nvPr/>
        </p:nvSpPr>
        <p:spPr>
          <a:xfrm>
            <a:off x="1907589" y="3184277"/>
            <a:ext cx="1569124" cy="236219"/>
          </a:xfrm>
          <a:prstGeom prst="rect">
            <a:avLst/>
          </a:prstGeom>
          <a:noFill/>
        </p:spPr>
        <p:txBody>
          <a:bodyPr wrap="square" lIns="0" tIns="0" rIns="0" bIns="0" rtlCol="0">
            <a:spAutoFit/>
          </a:bodyPr>
          <a:lstStyle/>
          <a:p>
            <a:pPr algn="ctr">
              <a:lnSpc>
                <a:spcPct val="120000"/>
              </a:lnSpc>
            </a:pPr>
            <a:r>
              <a:rPr lang="zh-CN" altLang="en-US" sz="1400" b="1" dirty="0" smtClean="0">
                <a:latin typeface="Arial" panose="020B0604020202020204" pitchFamily="34" charset="0"/>
                <a:ea typeface="微软雅黑" panose="020B0503020204020204" pitchFamily="34" charset="-122"/>
                <a:sym typeface="Arial" panose="020B0604020202020204" pitchFamily="34" charset="0"/>
              </a:rPr>
              <a:t>可追溯性</a:t>
            </a:r>
            <a:endParaRPr lang="id-ID" sz="1400" b="1" dirty="0">
              <a:latin typeface="Arial" panose="020B0604020202020204" pitchFamily="34" charset="0"/>
              <a:ea typeface="微软雅黑" panose="020B0503020204020204" pitchFamily="34" charset="-122"/>
              <a:sym typeface="Arial" panose="020B0604020202020204" pitchFamily="34" charset="0"/>
            </a:endParaRPr>
          </a:p>
        </p:txBody>
      </p:sp>
      <p:sp>
        <p:nvSpPr>
          <p:cNvPr id="74" name="Content Placeholder 2"/>
          <p:cNvSpPr txBox="1">
            <a:spLocks/>
          </p:cNvSpPr>
          <p:nvPr/>
        </p:nvSpPr>
        <p:spPr>
          <a:xfrm>
            <a:off x="5508479" y="6068394"/>
            <a:ext cx="2073024" cy="18562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120000"/>
              </a:lnSpc>
            </a:pPr>
            <a:r>
              <a:rPr lang="zh-CN" altLang="en-US" sz="1100" b="1" dirty="0" smtClean="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原料来源：牛</a:t>
            </a:r>
            <a:r>
              <a:rPr lang="en-US" altLang="zh-CN" sz="1100" b="1" dirty="0" smtClean="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zh-CN" altLang="en-US" sz="1100" b="1" dirty="0" smtClean="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猪</a:t>
            </a:r>
            <a:r>
              <a:rPr lang="en-US" altLang="zh-CN" sz="1100" b="1" dirty="0" smtClean="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zh-CN" altLang="en-US" sz="1100" b="1" dirty="0" smtClean="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禽类</a:t>
            </a:r>
            <a:r>
              <a:rPr lang="en-US" altLang="zh-CN" sz="1100" b="1" dirty="0" smtClean="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zh-CN" altLang="en-US" sz="1100" b="1" dirty="0" smtClean="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鲨鱼</a:t>
            </a:r>
            <a:endParaRPr lang="en-US" sz="1100" b="1"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5" name="TextBox 78"/>
          <p:cNvSpPr txBox="1"/>
          <p:nvPr/>
        </p:nvSpPr>
        <p:spPr>
          <a:xfrm>
            <a:off x="5796355" y="5788482"/>
            <a:ext cx="1569124" cy="234744"/>
          </a:xfrm>
          <a:prstGeom prst="rect">
            <a:avLst/>
          </a:prstGeom>
          <a:noFill/>
        </p:spPr>
        <p:txBody>
          <a:bodyPr wrap="square" lIns="0" tIns="0" rIns="0" bIns="0" rtlCol="0">
            <a:spAutoFit/>
          </a:bodyPr>
          <a:lstStyle/>
          <a:p>
            <a:pPr algn="ctr">
              <a:lnSpc>
                <a:spcPct val="120000"/>
              </a:lnSpc>
            </a:pPr>
            <a:r>
              <a:rPr lang="zh-CN" altLang="en-US" sz="1400" b="1" dirty="0" smtClean="0">
                <a:latin typeface="Arial" panose="020B0604020202020204" pitchFamily="34" charset="0"/>
                <a:ea typeface="微软雅黑" panose="020B0503020204020204" pitchFamily="34" charset="-122"/>
                <a:sym typeface="Arial" panose="020B0604020202020204" pitchFamily="34" charset="0"/>
              </a:rPr>
              <a:t>多样性</a:t>
            </a:r>
            <a:endParaRPr lang="id-ID" sz="1400" b="1" dirty="0">
              <a:latin typeface="Arial" panose="020B0604020202020204" pitchFamily="34" charset="0"/>
              <a:ea typeface="微软雅黑" panose="020B0503020204020204" pitchFamily="34" charset="-122"/>
              <a:sym typeface="Arial" panose="020B0604020202020204" pitchFamily="34" charset="0"/>
            </a:endParaRPr>
          </a:p>
        </p:txBody>
      </p:sp>
      <p:sp>
        <p:nvSpPr>
          <p:cNvPr id="77" name="Content Placeholder 2"/>
          <p:cNvSpPr txBox="1">
            <a:spLocks/>
          </p:cNvSpPr>
          <p:nvPr/>
        </p:nvSpPr>
        <p:spPr>
          <a:xfrm>
            <a:off x="9286289" y="3472309"/>
            <a:ext cx="2183645" cy="18562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zh-CN" altLang="en-US" sz="1100" b="1" dirty="0" smtClean="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每一批原料抽样检测，合格入库</a:t>
            </a:r>
            <a:endParaRPr lang="en-US" sz="1100" b="1"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9" name="TextBox 78"/>
          <p:cNvSpPr txBox="1"/>
          <p:nvPr/>
        </p:nvSpPr>
        <p:spPr>
          <a:xfrm>
            <a:off x="9286289" y="3184277"/>
            <a:ext cx="1823606" cy="234744"/>
          </a:xfrm>
          <a:prstGeom prst="rect">
            <a:avLst/>
          </a:prstGeom>
          <a:noFill/>
        </p:spPr>
        <p:txBody>
          <a:bodyPr wrap="square" lIns="0" tIns="0" rIns="0" bIns="0" rtlCol="0">
            <a:spAutoFit/>
          </a:bodyPr>
          <a:lstStyle/>
          <a:p>
            <a:pPr algn="ctr">
              <a:lnSpc>
                <a:spcPct val="120000"/>
              </a:lnSpc>
            </a:pPr>
            <a:r>
              <a:rPr lang="zh-CN" altLang="en-US" sz="1400" b="1" dirty="0" smtClean="0">
                <a:latin typeface="Arial" panose="020B0604020202020204" pitchFamily="34" charset="0"/>
                <a:ea typeface="微软雅黑" panose="020B0503020204020204" pitchFamily="34" charset="-122"/>
                <a:sym typeface="Arial" panose="020B0604020202020204" pitchFamily="34" charset="0"/>
              </a:rPr>
              <a:t>安全性</a:t>
            </a:r>
            <a:endParaRPr lang="id-ID" sz="1400" b="1"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8"/>
          <p:cNvSpPr txBox="1"/>
          <p:nvPr/>
        </p:nvSpPr>
        <p:spPr>
          <a:xfrm>
            <a:off x="824035" y="303957"/>
            <a:ext cx="3733132" cy="430887"/>
          </a:xfrm>
          <a:prstGeom prst="rect">
            <a:avLst/>
          </a:prstGeom>
          <a:noFill/>
        </p:spPr>
        <p:txBody>
          <a:bodyPr wrap="square" lIns="0" tIns="0" rIns="0" bIns="0" rtlCol="0" anchor="ctr">
            <a:spAutoFit/>
          </a:bodyPr>
          <a:lstStyle/>
          <a:p>
            <a:r>
              <a:rPr lang="en-US" altLang="zh-CN"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 </a:t>
            </a:r>
            <a:r>
              <a:rPr lang="zh-CN" altLang="en-US"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生产管理</a:t>
            </a:r>
            <a:r>
              <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20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t>
            </a: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原料管理</a:t>
            </a:r>
            <a:endParaRPr lang="en-US" altLang="zh-CN"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26" name="Picture 2" descr="C:\Users\jiang\Desktop\猪_副本.jpg"/>
          <p:cNvPicPr>
            <a:picLocks noChangeAspect="1" noChangeArrowheads="1"/>
          </p:cNvPicPr>
          <p:nvPr/>
        </p:nvPicPr>
        <p:blipFill>
          <a:blip r:embed="rId3" cstate="print"/>
          <a:srcRect/>
          <a:stretch>
            <a:fillRect/>
          </a:stretch>
        </p:blipFill>
        <p:spPr bwMode="auto">
          <a:xfrm>
            <a:off x="4381177" y="1240061"/>
            <a:ext cx="4352454" cy="4352454"/>
          </a:xfrm>
          <a:prstGeom prst="rect">
            <a:avLst/>
          </a:prstGeom>
          <a:noFill/>
        </p:spPr>
      </p:pic>
    </p:spTree>
    <p:extLst>
      <p:ext uri="{BB962C8B-B14F-4D97-AF65-F5344CB8AC3E}">
        <p14:creationId xmlns="" xmlns:p14="http://schemas.microsoft.com/office/powerpoint/2010/main" val="2411256487"/>
      </p:ext>
    </p:extLst>
  </p:cSld>
  <p:clrMapOvr>
    <a:masterClrMapping/>
  </p:clrMapOvr>
  <mc:AlternateContent xmlns:mc="http://schemas.openxmlformats.org/markup-compatibility/2006">
    <mc:Choice xmlns=""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200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par>
                                <p:cTn id="8" presetID="22" presetClass="entr" presetSubtype="4" fill="hold" grpId="0" nodeType="withEffect">
                                  <p:stCondLst>
                                    <p:cond delay="200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500"/>
                                        <p:tgtEl>
                                          <p:spTgt spid="21"/>
                                        </p:tgtEl>
                                      </p:cBhvr>
                                    </p:animEffect>
                                  </p:childTnLst>
                                </p:cTn>
                              </p:par>
                              <p:par>
                                <p:cTn id="11" presetID="22" presetClass="entr" presetSubtype="4" fill="hold" grpId="0" nodeType="withEffect">
                                  <p:stCondLst>
                                    <p:cond delay="200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500"/>
                                        <p:tgtEl>
                                          <p:spTgt spid="22"/>
                                        </p:tgtEl>
                                      </p:cBhvr>
                                    </p:animEffect>
                                  </p:childTnLst>
                                </p:cTn>
                              </p:par>
                            </p:childTnLst>
                          </p:cTn>
                        </p:par>
                        <p:par>
                          <p:cTn id="14" fill="hold">
                            <p:stCondLst>
                              <p:cond delay="2500"/>
                            </p:stCondLst>
                            <p:childTnLst>
                              <p:par>
                                <p:cTn id="15" presetID="53" presetClass="entr" presetSubtype="528"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p:cTn id="17" dur="1000" fill="hold"/>
                                        <p:tgtEl>
                                          <p:spTgt spid="52"/>
                                        </p:tgtEl>
                                        <p:attrNameLst>
                                          <p:attrName>ppt_w</p:attrName>
                                        </p:attrNameLst>
                                      </p:cBhvr>
                                      <p:tavLst>
                                        <p:tav tm="0">
                                          <p:val>
                                            <p:fltVal val="0"/>
                                          </p:val>
                                        </p:tav>
                                        <p:tav tm="100000">
                                          <p:val>
                                            <p:strVal val="#ppt_w"/>
                                          </p:val>
                                        </p:tav>
                                      </p:tavLst>
                                    </p:anim>
                                    <p:anim calcmode="lin" valueType="num">
                                      <p:cBhvr>
                                        <p:cTn id="18" dur="1000" fill="hold"/>
                                        <p:tgtEl>
                                          <p:spTgt spid="52"/>
                                        </p:tgtEl>
                                        <p:attrNameLst>
                                          <p:attrName>ppt_h</p:attrName>
                                        </p:attrNameLst>
                                      </p:cBhvr>
                                      <p:tavLst>
                                        <p:tav tm="0">
                                          <p:val>
                                            <p:fltVal val="0"/>
                                          </p:val>
                                        </p:tav>
                                        <p:tav tm="100000">
                                          <p:val>
                                            <p:strVal val="#ppt_h"/>
                                          </p:val>
                                        </p:tav>
                                      </p:tavLst>
                                    </p:anim>
                                    <p:animEffect transition="in" filter="fade">
                                      <p:cBhvr>
                                        <p:cTn id="19" dur="1000"/>
                                        <p:tgtEl>
                                          <p:spTgt spid="52"/>
                                        </p:tgtEl>
                                      </p:cBhvr>
                                    </p:animEffect>
                                    <p:anim calcmode="lin" valueType="num">
                                      <p:cBhvr>
                                        <p:cTn id="20" dur="1000" fill="hold"/>
                                        <p:tgtEl>
                                          <p:spTgt spid="52"/>
                                        </p:tgtEl>
                                        <p:attrNameLst>
                                          <p:attrName>ppt_x</p:attrName>
                                        </p:attrNameLst>
                                      </p:cBhvr>
                                      <p:tavLst>
                                        <p:tav tm="0">
                                          <p:val>
                                            <p:fltVal val="0.5"/>
                                          </p:val>
                                        </p:tav>
                                        <p:tav tm="100000">
                                          <p:val>
                                            <p:strVal val="#ppt_x"/>
                                          </p:val>
                                        </p:tav>
                                      </p:tavLst>
                                    </p:anim>
                                    <p:anim calcmode="lin" valueType="num">
                                      <p:cBhvr>
                                        <p:cTn id="21" dur="1000" fill="hold"/>
                                        <p:tgtEl>
                                          <p:spTgt spid="52"/>
                                        </p:tgtEl>
                                        <p:attrNameLst>
                                          <p:attrName>ppt_y</p:attrName>
                                        </p:attrNameLst>
                                      </p:cBhvr>
                                      <p:tavLst>
                                        <p:tav tm="0">
                                          <p:val>
                                            <p:fltVal val="0.5"/>
                                          </p:val>
                                        </p:tav>
                                        <p:tav tm="100000">
                                          <p:val>
                                            <p:strVal val="#ppt_y"/>
                                          </p:val>
                                        </p:tav>
                                      </p:tavLst>
                                    </p:anim>
                                  </p:childTnLst>
                                </p:cTn>
                              </p:par>
                              <p:par>
                                <p:cTn id="22" presetID="53" presetClass="entr" presetSubtype="528" fill="hold" grpId="0" nodeType="with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p:cTn id="24" dur="1000" fill="hold"/>
                                        <p:tgtEl>
                                          <p:spTgt spid="53"/>
                                        </p:tgtEl>
                                        <p:attrNameLst>
                                          <p:attrName>ppt_w</p:attrName>
                                        </p:attrNameLst>
                                      </p:cBhvr>
                                      <p:tavLst>
                                        <p:tav tm="0">
                                          <p:val>
                                            <p:fltVal val="0"/>
                                          </p:val>
                                        </p:tav>
                                        <p:tav tm="100000">
                                          <p:val>
                                            <p:strVal val="#ppt_w"/>
                                          </p:val>
                                        </p:tav>
                                      </p:tavLst>
                                    </p:anim>
                                    <p:anim calcmode="lin" valueType="num">
                                      <p:cBhvr>
                                        <p:cTn id="25" dur="1000" fill="hold"/>
                                        <p:tgtEl>
                                          <p:spTgt spid="53"/>
                                        </p:tgtEl>
                                        <p:attrNameLst>
                                          <p:attrName>ppt_h</p:attrName>
                                        </p:attrNameLst>
                                      </p:cBhvr>
                                      <p:tavLst>
                                        <p:tav tm="0">
                                          <p:val>
                                            <p:fltVal val="0"/>
                                          </p:val>
                                        </p:tav>
                                        <p:tav tm="100000">
                                          <p:val>
                                            <p:strVal val="#ppt_h"/>
                                          </p:val>
                                        </p:tav>
                                      </p:tavLst>
                                    </p:anim>
                                    <p:animEffect transition="in" filter="fade">
                                      <p:cBhvr>
                                        <p:cTn id="26" dur="1000"/>
                                        <p:tgtEl>
                                          <p:spTgt spid="53"/>
                                        </p:tgtEl>
                                      </p:cBhvr>
                                    </p:animEffect>
                                    <p:anim calcmode="lin" valueType="num">
                                      <p:cBhvr>
                                        <p:cTn id="27" dur="1000" fill="hold"/>
                                        <p:tgtEl>
                                          <p:spTgt spid="53"/>
                                        </p:tgtEl>
                                        <p:attrNameLst>
                                          <p:attrName>ppt_x</p:attrName>
                                        </p:attrNameLst>
                                      </p:cBhvr>
                                      <p:tavLst>
                                        <p:tav tm="0">
                                          <p:val>
                                            <p:fltVal val="0.5"/>
                                          </p:val>
                                        </p:tav>
                                        <p:tav tm="100000">
                                          <p:val>
                                            <p:strVal val="#ppt_x"/>
                                          </p:val>
                                        </p:tav>
                                      </p:tavLst>
                                    </p:anim>
                                    <p:anim calcmode="lin" valueType="num">
                                      <p:cBhvr>
                                        <p:cTn id="28" dur="1000" fill="hold"/>
                                        <p:tgtEl>
                                          <p:spTgt spid="53"/>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p:cTn id="31" dur="1000" fill="hold"/>
                                        <p:tgtEl>
                                          <p:spTgt spid="54"/>
                                        </p:tgtEl>
                                        <p:attrNameLst>
                                          <p:attrName>ppt_w</p:attrName>
                                        </p:attrNameLst>
                                      </p:cBhvr>
                                      <p:tavLst>
                                        <p:tav tm="0">
                                          <p:val>
                                            <p:fltVal val="0"/>
                                          </p:val>
                                        </p:tav>
                                        <p:tav tm="100000">
                                          <p:val>
                                            <p:strVal val="#ppt_w"/>
                                          </p:val>
                                        </p:tav>
                                      </p:tavLst>
                                    </p:anim>
                                    <p:anim calcmode="lin" valueType="num">
                                      <p:cBhvr>
                                        <p:cTn id="32" dur="1000" fill="hold"/>
                                        <p:tgtEl>
                                          <p:spTgt spid="54"/>
                                        </p:tgtEl>
                                        <p:attrNameLst>
                                          <p:attrName>ppt_h</p:attrName>
                                        </p:attrNameLst>
                                      </p:cBhvr>
                                      <p:tavLst>
                                        <p:tav tm="0">
                                          <p:val>
                                            <p:fltVal val="0"/>
                                          </p:val>
                                        </p:tav>
                                        <p:tav tm="100000">
                                          <p:val>
                                            <p:strVal val="#ppt_h"/>
                                          </p:val>
                                        </p:tav>
                                      </p:tavLst>
                                    </p:anim>
                                    <p:animEffect transition="in" filter="fade">
                                      <p:cBhvr>
                                        <p:cTn id="33" dur="1000"/>
                                        <p:tgtEl>
                                          <p:spTgt spid="54"/>
                                        </p:tgtEl>
                                      </p:cBhvr>
                                    </p:animEffect>
                                    <p:anim calcmode="lin" valueType="num">
                                      <p:cBhvr>
                                        <p:cTn id="34" dur="1000" fill="hold"/>
                                        <p:tgtEl>
                                          <p:spTgt spid="54"/>
                                        </p:tgtEl>
                                        <p:attrNameLst>
                                          <p:attrName>ppt_x</p:attrName>
                                        </p:attrNameLst>
                                      </p:cBhvr>
                                      <p:tavLst>
                                        <p:tav tm="0">
                                          <p:val>
                                            <p:fltVal val="0.5"/>
                                          </p:val>
                                        </p:tav>
                                        <p:tav tm="100000">
                                          <p:val>
                                            <p:strVal val="#ppt_x"/>
                                          </p:val>
                                        </p:tav>
                                      </p:tavLst>
                                    </p:anim>
                                    <p:anim calcmode="lin" valueType="num">
                                      <p:cBhvr>
                                        <p:cTn id="35" dur="1000" fill="hold"/>
                                        <p:tgtEl>
                                          <p:spTgt spid="54"/>
                                        </p:tgtEl>
                                        <p:attrNameLst>
                                          <p:attrName>ppt_y</p:attrName>
                                        </p:attrNameLst>
                                      </p:cBhvr>
                                      <p:tavLst>
                                        <p:tav tm="0">
                                          <p:val>
                                            <p:fltVal val="0.5"/>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wipe(left)">
                                      <p:cBhvr>
                                        <p:cTn id="39" dur="750"/>
                                        <p:tgtEl>
                                          <p:spTgt spid="58"/>
                                        </p:tgtEl>
                                      </p:cBhvr>
                                    </p:animEffect>
                                  </p:childTnLst>
                                </p:cTn>
                              </p:par>
                            </p:childTnLst>
                          </p:cTn>
                        </p:par>
                        <p:par>
                          <p:cTn id="40" fill="hold">
                            <p:stCondLst>
                              <p:cond delay="4250"/>
                            </p:stCondLst>
                            <p:childTnLst>
                              <p:par>
                                <p:cTn id="41" presetID="22" presetClass="entr" presetSubtype="4" fill="hold" grpId="0" nodeType="after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wipe(down)">
                                      <p:cBhvr>
                                        <p:cTn id="43" dur="750"/>
                                        <p:tgtEl>
                                          <p:spTgt spid="59"/>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wipe(left)">
                                      <p:cBhvr>
                                        <p:cTn id="47" dur="750"/>
                                        <p:tgtEl>
                                          <p:spTgt spid="74"/>
                                        </p:tgtEl>
                                      </p:cBhvr>
                                    </p:animEffect>
                                  </p:childTnLst>
                                </p:cTn>
                              </p:par>
                            </p:childTnLst>
                          </p:cTn>
                        </p:par>
                        <p:par>
                          <p:cTn id="48" fill="hold">
                            <p:stCondLst>
                              <p:cond delay="5750"/>
                            </p:stCondLst>
                            <p:childTnLst>
                              <p:par>
                                <p:cTn id="49" presetID="22" presetClass="entr" presetSubtype="4"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wipe(down)">
                                      <p:cBhvr>
                                        <p:cTn id="51" dur="750"/>
                                        <p:tgtEl>
                                          <p:spTgt spid="75"/>
                                        </p:tgtEl>
                                      </p:cBhvr>
                                    </p:animEffect>
                                  </p:childTnLst>
                                </p:cTn>
                              </p:par>
                            </p:childTnLst>
                          </p:cTn>
                        </p:par>
                        <p:par>
                          <p:cTn id="52" fill="hold">
                            <p:stCondLst>
                              <p:cond delay="6500"/>
                            </p:stCondLst>
                            <p:childTnLst>
                              <p:par>
                                <p:cTn id="53" presetID="22" presetClass="entr" presetSubtype="8" fill="hold" grpId="0" nodeType="after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left)">
                                      <p:cBhvr>
                                        <p:cTn id="55" dur="750"/>
                                        <p:tgtEl>
                                          <p:spTgt spid="77"/>
                                        </p:tgtEl>
                                      </p:cBhvr>
                                    </p:animEffect>
                                  </p:childTnLst>
                                </p:cTn>
                              </p:par>
                            </p:childTnLst>
                          </p:cTn>
                        </p:par>
                        <p:par>
                          <p:cTn id="56" fill="hold">
                            <p:stCondLst>
                              <p:cond delay="7250"/>
                            </p:stCondLst>
                            <p:childTnLst>
                              <p:par>
                                <p:cTn id="57" presetID="22" presetClass="entr" presetSubtype="4" fill="hold" grpId="0" nodeType="after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wipe(down)">
                                      <p:cBhvr>
                                        <p:cTn id="59" dur="7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52" grpId="0"/>
      <p:bldP spid="53" grpId="0"/>
      <p:bldP spid="54" grpId="0"/>
      <p:bldP spid="58" grpId="0"/>
      <p:bldP spid="59" grpId="0"/>
      <p:bldP spid="74" grpId="0"/>
      <p:bldP spid="75" grpId="0"/>
      <p:bldP spid="77" grpId="0"/>
      <p:bldP spid="7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8"/>
          <p:cNvSpPr txBox="1"/>
          <p:nvPr/>
        </p:nvSpPr>
        <p:spPr>
          <a:xfrm>
            <a:off x="824035" y="305118"/>
            <a:ext cx="4453212" cy="430887"/>
          </a:xfrm>
          <a:prstGeom prst="rect">
            <a:avLst/>
          </a:prstGeom>
          <a:noFill/>
        </p:spPr>
        <p:txBody>
          <a:bodyPr wrap="square" lIns="0" tIns="0" rIns="0" bIns="0" rtlCol="0" anchor="ctr">
            <a:spAutoFit/>
          </a:bodyPr>
          <a:lstStyle/>
          <a:p>
            <a:r>
              <a:rPr lang="en-US" altLang="zh-CN"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 </a:t>
            </a:r>
            <a:r>
              <a:rPr lang="zh-CN" altLang="en-US"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生产管理 </a:t>
            </a:r>
            <a:r>
              <a:rPr lang="en-US" altLang="zh-CN"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t>
            </a: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生产</a:t>
            </a: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过程管理</a:t>
            </a:r>
            <a:endParaRPr lang="zh-CN" altLang="en-US" sz="2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050" name="Picture 2" descr="F:\外贸业务(2018.6.10)\工厂\山东鑫晟-CS\工厂照片\微信图片_20180929165934.jpg"/>
          <p:cNvPicPr>
            <a:picLocks noChangeAspect="1" noChangeArrowheads="1"/>
          </p:cNvPicPr>
          <p:nvPr/>
        </p:nvPicPr>
        <p:blipFill>
          <a:blip r:embed="rId3" cstate="print"/>
          <a:srcRect/>
          <a:stretch>
            <a:fillRect/>
          </a:stretch>
        </p:blipFill>
        <p:spPr bwMode="auto">
          <a:xfrm>
            <a:off x="956767" y="1960141"/>
            <a:ext cx="2448272" cy="2664296"/>
          </a:xfrm>
          <a:prstGeom prst="rect">
            <a:avLst/>
          </a:prstGeom>
          <a:noFill/>
        </p:spPr>
      </p:pic>
      <p:pic>
        <p:nvPicPr>
          <p:cNvPr id="2051" name="Picture 3" descr="F:\外贸业务(2018.6.10)\工厂\山东鑫晟-CS\工厂照片\微信图片_20180929170028.jpg"/>
          <p:cNvPicPr>
            <a:picLocks noChangeAspect="1" noChangeArrowheads="1"/>
          </p:cNvPicPr>
          <p:nvPr/>
        </p:nvPicPr>
        <p:blipFill>
          <a:blip r:embed="rId4" cstate="print"/>
          <a:srcRect/>
          <a:stretch>
            <a:fillRect/>
          </a:stretch>
        </p:blipFill>
        <p:spPr bwMode="auto">
          <a:xfrm>
            <a:off x="3765079" y="1960141"/>
            <a:ext cx="2448272" cy="2664296"/>
          </a:xfrm>
          <a:prstGeom prst="rect">
            <a:avLst/>
          </a:prstGeom>
          <a:noFill/>
        </p:spPr>
      </p:pic>
      <p:pic>
        <p:nvPicPr>
          <p:cNvPr id="2052" name="Picture 4" descr="F:\外贸业务(2018.6.10)\工厂\山东鑫晟-CS\工厂照片\微信图片_20180929170020.jpg"/>
          <p:cNvPicPr>
            <a:picLocks noChangeAspect="1" noChangeArrowheads="1"/>
          </p:cNvPicPr>
          <p:nvPr/>
        </p:nvPicPr>
        <p:blipFill>
          <a:blip r:embed="rId5" cstate="print"/>
          <a:srcRect/>
          <a:stretch>
            <a:fillRect/>
          </a:stretch>
        </p:blipFill>
        <p:spPr bwMode="auto">
          <a:xfrm>
            <a:off x="6645399" y="1960142"/>
            <a:ext cx="2448272" cy="2664295"/>
          </a:xfrm>
          <a:prstGeom prst="rect">
            <a:avLst/>
          </a:prstGeom>
          <a:noFill/>
        </p:spPr>
      </p:pic>
      <p:pic>
        <p:nvPicPr>
          <p:cNvPr id="2053" name="Picture 5" descr="F:\外贸业务(2018.6.10)\工厂\山东鑫晟-CS\工厂照片\微信图片_20180929170010.jpg"/>
          <p:cNvPicPr>
            <a:picLocks noChangeAspect="1" noChangeArrowheads="1"/>
          </p:cNvPicPr>
          <p:nvPr/>
        </p:nvPicPr>
        <p:blipFill>
          <a:blip r:embed="rId6" cstate="print"/>
          <a:srcRect/>
          <a:stretch>
            <a:fillRect/>
          </a:stretch>
        </p:blipFill>
        <p:spPr bwMode="auto">
          <a:xfrm>
            <a:off x="9453711" y="1960142"/>
            <a:ext cx="2448272" cy="2664295"/>
          </a:xfrm>
          <a:prstGeom prst="rect">
            <a:avLst/>
          </a:prstGeom>
          <a:noFill/>
        </p:spPr>
      </p:pic>
      <p:sp>
        <p:nvSpPr>
          <p:cNvPr id="28" name="TextBox 27"/>
          <p:cNvSpPr txBox="1"/>
          <p:nvPr/>
        </p:nvSpPr>
        <p:spPr>
          <a:xfrm>
            <a:off x="884759" y="5263217"/>
            <a:ext cx="2664296" cy="369332"/>
          </a:xfrm>
          <a:prstGeom prst="rect">
            <a:avLst/>
          </a:prstGeom>
          <a:noFill/>
        </p:spPr>
        <p:txBody>
          <a:bodyPr wrap="square" rtlCol="0">
            <a:spAutoFit/>
          </a:bodyPr>
          <a:lstStyle/>
          <a:p>
            <a:r>
              <a:rPr lang="en-US" altLang="zh-CN" b="1" dirty="0" smtClean="0"/>
              <a:t>10+</a:t>
            </a:r>
            <a:r>
              <a:rPr lang="zh-CN" altLang="en-US" b="1" dirty="0" smtClean="0"/>
              <a:t>年“实战”生产经验</a:t>
            </a:r>
            <a:endParaRPr lang="zh-CN" altLang="en-US" b="1" dirty="0"/>
          </a:p>
        </p:txBody>
      </p:sp>
      <p:sp>
        <p:nvSpPr>
          <p:cNvPr id="29" name="TextBox 28"/>
          <p:cNvSpPr txBox="1"/>
          <p:nvPr/>
        </p:nvSpPr>
        <p:spPr>
          <a:xfrm>
            <a:off x="6645399" y="5263217"/>
            <a:ext cx="2520280" cy="369332"/>
          </a:xfrm>
          <a:prstGeom prst="rect">
            <a:avLst/>
          </a:prstGeom>
          <a:noFill/>
        </p:spPr>
        <p:txBody>
          <a:bodyPr wrap="square" rtlCol="0">
            <a:spAutoFit/>
          </a:bodyPr>
          <a:lstStyle/>
          <a:p>
            <a:r>
              <a:rPr lang="en-US" altLang="zh-CN" b="1" dirty="0" smtClean="0"/>
              <a:t>NSF-GMP</a:t>
            </a:r>
            <a:r>
              <a:rPr lang="zh-CN" altLang="en-US" b="1" dirty="0" smtClean="0"/>
              <a:t>质量管理体系</a:t>
            </a:r>
            <a:endParaRPr lang="zh-CN" altLang="en-US" b="1" dirty="0"/>
          </a:p>
        </p:txBody>
      </p:sp>
      <p:sp>
        <p:nvSpPr>
          <p:cNvPr id="30" name="TextBox 29"/>
          <p:cNvSpPr txBox="1"/>
          <p:nvPr/>
        </p:nvSpPr>
        <p:spPr>
          <a:xfrm>
            <a:off x="9813751" y="5263217"/>
            <a:ext cx="1800200" cy="369332"/>
          </a:xfrm>
          <a:prstGeom prst="rect">
            <a:avLst/>
          </a:prstGeom>
          <a:noFill/>
        </p:spPr>
        <p:txBody>
          <a:bodyPr wrap="square" rtlCol="0">
            <a:spAutoFit/>
          </a:bodyPr>
          <a:lstStyle/>
          <a:p>
            <a:r>
              <a:rPr lang="zh-CN" altLang="en-US" b="1" dirty="0" smtClean="0">
                <a:solidFill>
                  <a:srgbClr val="FF0000"/>
                </a:solidFill>
              </a:rPr>
              <a:t>产品质量优秀！</a:t>
            </a:r>
            <a:endParaRPr lang="zh-CN" altLang="en-US" b="1" dirty="0">
              <a:solidFill>
                <a:srgbClr val="FF0000"/>
              </a:solidFill>
            </a:endParaRPr>
          </a:p>
        </p:txBody>
      </p:sp>
      <p:sp>
        <p:nvSpPr>
          <p:cNvPr id="10" name="TextBox 9"/>
          <p:cNvSpPr txBox="1"/>
          <p:nvPr/>
        </p:nvSpPr>
        <p:spPr>
          <a:xfrm>
            <a:off x="3621063" y="5263217"/>
            <a:ext cx="2736304" cy="369332"/>
          </a:xfrm>
          <a:prstGeom prst="rect">
            <a:avLst/>
          </a:prstGeom>
          <a:noFill/>
        </p:spPr>
        <p:txBody>
          <a:bodyPr wrap="square" rtlCol="0">
            <a:spAutoFit/>
          </a:bodyPr>
          <a:lstStyle/>
          <a:p>
            <a:r>
              <a:rPr lang="zh-CN" altLang="en-US" b="1" dirty="0" smtClean="0"/>
              <a:t>新工厂、新平台、新设施</a:t>
            </a:r>
            <a:endParaRPr lang="zh-CN" altLang="en-US" b="1" dirty="0"/>
          </a:p>
        </p:txBody>
      </p:sp>
    </p:spTree>
    <p:extLst>
      <p:ext uri="{BB962C8B-B14F-4D97-AF65-F5344CB8AC3E}">
        <p14:creationId xmlns="" xmlns:p14="http://schemas.microsoft.com/office/powerpoint/2010/main" val="2023494593"/>
      </p:ext>
    </p:extLst>
  </p:cSld>
  <p:clrMapOvr>
    <a:masterClrMapping/>
  </p:clrMapOvr>
  <mc:AlternateContent xmlns:mc="http://schemas.openxmlformats.org/markup-compatibility/2006">
    <mc:Choice xmlns=""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66"/>
          <p:cNvSpPr txBox="1">
            <a:spLocks noChangeArrowheads="1"/>
          </p:cNvSpPr>
          <p:nvPr/>
        </p:nvSpPr>
        <p:spPr bwMode="auto">
          <a:xfrm>
            <a:off x="596727" y="1274691"/>
            <a:ext cx="11521281" cy="369332"/>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lnSpc>
                <a:spcPct val="150000"/>
              </a:lnSpc>
            </a:pPr>
            <a:r>
              <a:rPr lang="en-US" altLang="zh-CN" sz="1600" b="1" dirty="0" smtClean="0">
                <a:latin typeface="Arial" panose="020B0604020202020204" pitchFamily="34" charset="0"/>
                <a:ea typeface="微软雅黑" panose="020B0503020204020204" pitchFamily="34" charset="-122"/>
                <a:sym typeface="Arial" panose="020B0604020202020204" pitchFamily="34" charset="0"/>
              </a:rPr>
              <a:t>1000</a:t>
            </a:r>
            <a:r>
              <a:rPr lang="zh-CN" altLang="en-US" sz="1600" b="1" dirty="0" smtClean="0">
                <a:latin typeface="Arial" panose="020B0604020202020204" pitchFamily="34" charset="0"/>
                <a:ea typeface="微软雅黑" panose="020B0503020204020204" pitchFamily="34" charset="-122"/>
                <a:sym typeface="Arial" panose="020B0604020202020204" pitchFamily="34" charset="0"/>
              </a:rPr>
              <a:t>多平方米产品检测及研发中心和</a:t>
            </a:r>
            <a:r>
              <a:rPr lang="en-US" altLang="zh-CN" sz="1600" b="1" dirty="0" smtClean="0">
                <a:latin typeface="Arial" panose="020B0604020202020204" pitchFamily="34" charset="0"/>
                <a:ea typeface="微软雅黑" panose="020B0503020204020204" pitchFamily="34" charset="-122"/>
                <a:sym typeface="Arial" panose="020B0604020202020204" pitchFamily="34" charset="0"/>
              </a:rPr>
              <a:t>500</a:t>
            </a:r>
            <a:r>
              <a:rPr lang="zh-CN" altLang="en-US" sz="1600" b="1" dirty="0" smtClean="0">
                <a:latin typeface="Arial" panose="020B0604020202020204" pitchFamily="34" charset="0"/>
                <a:ea typeface="微软雅黑" panose="020B0503020204020204" pitchFamily="34" charset="-122"/>
                <a:sym typeface="Arial" panose="020B0604020202020204" pitchFamily="34" charset="0"/>
              </a:rPr>
              <a:t>平方米</a:t>
            </a:r>
            <a:r>
              <a:rPr lang="en-US" altLang="zh-CN" sz="1600" b="1" dirty="0" smtClean="0">
                <a:latin typeface="Arial" panose="020B0604020202020204" pitchFamily="34" charset="0"/>
                <a:ea typeface="微软雅黑" panose="020B0503020204020204" pitchFamily="34" charset="-122"/>
                <a:sym typeface="Arial" panose="020B0604020202020204" pitchFamily="34" charset="0"/>
              </a:rPr>
              <a:t>1</a:t>
            </a:r>
            <a:r>
              <a:rPr lang="zh-CN" altLang="en-US" sz="1600" b="1" dirty="0" smtClean="0">
                <a:latin typeface="Arial" panose="020B0604020202020204" pitchFamily="34" charset="0"/>
                <a:ea typeface="微软雅黑" panose="020B0503020204020204" pitchFamily="34" charset="-122"/>
                <a:sym typeface="Arial" panose="020B0604020202020204" pitchFamily="34" charset="0"/>
              </a:rPr>
              <a:t>万级别洁净度菌检中心，原辅料</a:t>
            </a:r>
            <a:r>
              <a:rPr lang="en-US" altLang="zh-CN" sz="1600" b="1" dirty="0" smtClean="0">
                <a:latin typeface="Arial" panose="020B0604020202020204" pitchFamily="34" charset="0"/>
                <a:ea typeface="微软雅黑" panose="020B0503020204020204" pitchFamily="34" charset="-122"/>
                <a:sym typeface="Arial" panose="020B0604020202020204" pitchFamily="34" charset="0"/>
              </a:rPr>
              <a:t>/</a:t>
            </a:r>
            <a:r>
              <a:rPr lang="zh-CN" altLang="en-US" sz="1600" b="1" dirty="0" smtClean="0">
                <a:latin typeface="Arial" panose="020B0604020202020204" pitchFamily="34" charset="0"/>
                <a:ea typeface="微软雅黑" panose="020B0503020204020204" pitchFamily="34" charset="-122"/>
                <a:sym typeface="Arial" panose="020B0604020202020204" pitchFamily="34" charset="0"/>
              </a:rPr>
              <a:t>半成品</a:t>
            </a:r>
            <a:r>
              <a:rPr lang="en-US" altLang="zh-CN" sz="1600" b="1" dirty="0" smtClean="0">
                <a:latin typeface="Arial" panose="020B0604020202020204" pitchFamily="34" charset="0"/>
                <a:ea typeface="微软雅黑" panose="020B0503020204020204" pitchFamily="34" charset="-122"/>
                <a:sym typeface="Arial" panose="020B0604020202020204" pitchFamily="34" charset="0"/>
              </a:rPr>
              <a:t>/</a:t>
            </a:r>
            <a:r>
              <a:rPr lang="zh-CN" altLang="en-US" sz="1600" b="1" dirty="0" smtClean="0">
                <a:latin typeface="Arial" panose="020B0604020202020204" pitchFamily="34" charset="0"/>
                <a:ea typeface="微软雅黑" panose="020B0503020204020204" pitchFamily="34" charset="-122"/>
                <a:sym typeface="Arial" panose="020B0604020202020204" pitchFamily="34" charset="0"/>
              </a:rPr>
              <a:t>产成品批批检测，</a:t>
            </a:r>
            <a:r>
              <a:rPr lang="zh-CN" altLang="en-US" sz="1600" b="1" dirty="0" smtClean="0">
                <a:latin typeface="Arial" panose="020B0604020202020204" pitchFamily="34" charset="0"/>
                <a:ea typeface="微软雅黑" panose="020B0503020204020204" pitchFamily="34" charset="-122"/>
                <a:sym typeface="Arial" panose="020B0604020202020204" pitchFamily="34" charset="0"/>
              </a:rPr>
              <a:t>全过程</a:t>
            </a:r>
            <a:r>
              <a:rPr lang="zh-CN" altLang="en-US" sz="1600" b="1" dirty="0" smtClean="0">
                <a:latin typeface="Arial" panose="020B0604020202020204" pitchFamily="34" charset="0"/>
                <a:ea typeface="微软雅黑" panose="020B0503020204020204" pitchFamily="34" charset="-122"/>
                <a:sym typeface="Arial" panose="020B0604020202020204" pitchFamily="34" charset="0"/>
              </a:rPr>
              <a:t>监控产品质量。</a:t>
            </a:r>
            <a:endParaRPr lang="zh-CN" alt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8"/>
          <p:cNvSpPr txBox="1"/>
          <p:nvPr/>
        </p:nvSpPr>
        <p:spPr>
          <a:xfrm>
            <a:off x="824035" y="305118"/>
            <a:ext cx="5893372" cy="430887"/>
          </a:xfrm>
          <a:prstGeom prst="rect">
            <a:avLst/>
          </a:prstGeom>
          <a:noFill/>
        </p:spPr>
        <p:txBody>
          <a:bodyPr wrap="square" lIns="0" tIns="0" rIns="0" bIns="0" rtlCol="0" anchor="ctr">
            <a:spAutoFit/>
          </a:bodyPr>
          <a:lstStyle/>
          <a:p>
            <a:r>
              <a:rPr lang="en-US" altLang="zh-CN"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 </a:t>
            </a:r>
            <a:r>
              <a:rPr lang="zh-CN" altLang="en-US"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研发</a:t>
            </a:r>
            <a:r>
              <a:rPr lang="en-US" altLang="zh-CN"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&amp;</a:t>
            </a:r>
            <a:r>
              <a:rPr lang="zh-CN" altLang="en-US"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质量管理 </a:t>
            </a:r>
            <a:r>
              <a:rPr lang="en-US" altLang="zh-CN"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t>
            </a: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全过程质量监控</a:t>
            </a:r>
            <a:endParaRPr lang="zh-CN" altLang="en-US" sz="2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8"/>
          <p:cNvSpPr txBox="1"/>
          <p:nvPr/>
        </p:nvSpPr>
        <p:spPr>
          <a:xfrm>
            <a:off x="824036" y="574251"/>
            <a:ext cx="2807720" cy="553998"/>
          </a:xfrm>
          <a:prstGeom prst="rect">
            <a:avLst/>
          </a:prstGeom>
          <a:noFill/>
        </p:spPr>
        <p:txBody>
          <a:bodyPr wrap="square" lIns="0" tIns="0" rIns="0" bIns="0" rtlCol="0" anchor="ctr">
            <a:spAutoFit/>
          </a:bodyPr>
          <a:lstStyle/>
          <a:p>
            <a:endParaRPr lang="en-US" altLang="zh-CN"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endPar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7" name="图片 6" descr="微信图片_20180929170058.jpg"/>
          <p:cNvPicPr>
            <a:picLocks noChangeAspect="1"/>
          </p:cNvPicPr>
          <p:nvPr/>
        </p:nvPicPr>
        <p:blipFill>
          <a:blip r:embed="rId3" cstate="print"/>
          <a:stretch>
            <a:fillRect/>
          </a:stretch>
        </p:blipFill>
        <p:spPr>
          <a:xfrm>
            <a:off x="1100783" y="2104157"/>
            <a:ext cx="10585176" cy="4320481"/>
          </a:xfrm>
          <a:prstGeom prst="rect">
            <a:avLst/>
          </a:prstGeom>
        </p:spPr>
      </p:pic>
    </p:spTree>
    <p:extLst>
      <p:ext uri="{BB962C8B-B14F-4D97-AF65-F5344CB8AC3E}">
        <p14:creationId xmlns="" xmlns:p14="http://schemas.microsoft.com/office/powerpoint/2010/main" val="1166820578"/>
      </p:ext>
    </p:extLst>
  </p:cSld>
  <p:clrMapOvr>
    <a:masterClrMapping/>
  </p:clrMapOvr>
  <mc:AlternateContent xmlns:mc="http://schemas.openxmlformats.org/markup-compatibility/2006">
    <mc:Choice xmlns="" xmlns:p14="http://schemas.microsoft.com/office/powerpoint/2010/main" Requires="p14">
      <p:transition spd="slow" p14:dur="1600" advTm="4000">
        <p:blinds dir="vert"/>
      </p:transition>
    </mc:Choice>
    <mc:Fallback>
      <p:transition spd="slow" advTm="4000">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7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750"/>
                                        <p:tgtEl>
                                          <p:spTgt spid="34"/>
                                        </p:tgtEl>
                                      </p:cBhvr>
                                    </p:animEffect>
                                    <p:anim calcmode="lin" valueType="num">
                                      <p:cBhvr>
                                        <p:cTn id="8" dur="750" fill="hold"/>
                                        <p:tgtEl>
                                          <p:spTgt spid="34"/>
                                        </p:tgtEl>
                                        <p:attrNameLst>
                                          <p:attrName>ppt_x</p:attrName>
                                        </p:attrNameLst>
                                      </p:cBhvr>
                                      <p:tavLst>
                                        <p:tav tm="0">
                                          <p:val>
                                            <p:strVal val="#ppt_x"/>
                                          </p:val>
                                        </p:tav>
                                        <p:tav tm="100000">
                                          <p:val>
                                            <p:strVal val="#ppt_x"/>
                                          </p:val>
                                        </p:tav>
                                      </p:tavLst>
                                    </p:anim>
                                    <p:anim calcmode="lin" valueType="num">
                                      <p:cBhvr>
                                        <p:cTn id="9" dur="7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Shape 1663"/>
          <p:cNvSpPr/>
          <p:nvPr/>
        </p:nvSpPr>
        <p:spPr>
          <a:xfrm>
            <a:off x="10662641" y="3400301"/>
            <a:ext cx="2196109" cy="0"/>
          </a:xfrm>
          <a:prstGeom prst="line">
            <a:avLst/>
          </a:prstGeom>
          <a:ln w="12700">
            <a:solidFill>
              <a:srgbClr val="A6AAA9"/>
            </a:solidFill>
            <a:miter lim="400000"/>
          </a:ln>
        </p:spPr>
        <p:txBody>
          <a:bodyPr lIns="23263" tIns="23263" rIns="23263" bIns="23263" anchor="ctr"/>
          <a:lstStyle/>
          <a:p>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Shape 1664"/>
          <p:cNvSpPr/>
          <p:nvPr/>
        </p:nvSpPr>
        <p:spPr>
          <a:xfrm>
            <a:off x="2051446" y="3688333"/>
            <a:ext cx="1219946" cy="1"/>
          </a:xfrm>
          <a:prstGeom prst="line">
            <a:avLst/>
          </a:prstGeom>
          <a:ln w="12700">
            <a:solidFill>
              <a:srgbClr val="A6AAA9"/>
            </a:solidFill>
            <a:miter lim="400000"/>
          </a:ln>
        </p:spPr>
        <p:txBody>
          <a:bodyPr lIns="23263" tIns="23263" rIns="23263" bIns="23263" anchor="ctr"/>
          <a:lstStyle/>
          <a:p>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Shape 1660"/>
          <p:cNvSpPr/>
          <p:nvPr/>
        </p:nvSpPr>
        <p:spPr>
          <a:xfrm>
            <a:off x="3297106" y="3400301"/>
            <a:ext cx="2083847" cy="1"/>
          </a:xfrm>
          <a:prstGeom prst="line">
            <a:avLst/>
          </a:prstGeom>
          <a:ln w="12700">
            <a:solidFill>
              <a:srgbClr val="A6AAA9"/>
            </a:solidFill>
            <a:miter lim="400000"/>
          </a:ln>
        </p:spPr>
        <p:txBody>
          <a:bodyPr lIns="23263" tIns="23263" rIns="23263" bIns="23263" anchor="ctr"/>
          <a:lstStyle/>
          <a:p>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Shape 1661"/>
          <p:cNvSpPr/>
          <p:nvPr/>
        </p:nvSpPr>
        <p:spPr>
          <a:xfrm>
            <a:off x="5429424" y="3400301"/>
            <a:ext cx="2083847" cy="1"/>
          </a:xfrm>
          <a:prstGeom prst="line">
            <a:avLst/>
          </a:prstGeom>
          <a:ln w="12700">
            <a:solidFill>
              <a:srgbClr val="A6AAA9"/>
            </a:solidFill>
            <a:miter lim="400000"/>
          </a:ln>
        </p:spPr>
        <p:txBody>
          <a:bodyPr lIns="23263" tIns="23263" rIns="23263" bIns="23263" anchor="ctr"/>
          <a:lstStyle/>
          <a:p>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Shape 1662"/>
          <p:cNvSpPr/>
          <p:nvPr/>
        </p:nvSpPr>
        <p:spPr>
          <a:xfrm>
            <a:off x="7561742" y="3400301"/>
            <a:ext cx="2083847" cy="1"/>
          </a:xfrm>
          <a:prstGeom prst="line">
            <a:avLst/>
          </a:prstGeom>
          <a:ln w="12700">
            <a:solidFill>
              <a:srgbClr val="A6AAA9"/>
            </a:solidFill>
            <a:miter lim="400000"/>
          </a:ln>
        </p:spPr>
        <p:txBody>
          <a:bodyPr lIns="23263" tIns="23263" rIns="23263" bIns="23263" anchor="ctr"/>
          <a:lstStyle/>
          <a:p>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Shape 1663"/>
          <p:cNvSpPr/>
          <p:nvPr/>
        </p:nvSpPr>
        <p:spPr>
          <a:xfrm>
            <a:off x="9694061" y="3688333"/>
            <a:ext cx="1121031" cy="1"/>
          </a:xfrm>
          <a:prstGeom prst="line">
            <a:avLst/>
          </a:prstGeom>
          <a:ln w="12700">
            <a:solidFill>
              <a:srgbClr val="A6AAA9"/>
            </a:solidFill>
            <a:miter lim="400000"/>
          </a:ln>
        </p:spPr>
        <p:txBody>
          <a:bodyPr lIns="23263" tIns="23263" rIns="23263" bIns="23263" anchor="ctr"/>
          <a:lstStyle/>
          <a:p>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Shape 1664"/>
          <p:cNvSpPr/>
          <p:nvPr/>
        </p:nvSpPr>
        <p:spPr>
          <a:xfrm>
            <a:off x="-43581" y="3400301"/>
            <a:ext cx="2048357" cy="0"/>
          </a:xfrm>
          <a:prstGeom prst="line">
            <a:avLst/>
          </a:prstGeom>
          <a:ln w="12700">
            <a:solidFill>
              <a:srgbClr val="A6AAA9"/>
            </a:solidFill>
            <a:miter lim="400000"/>
          </a:ln>
        </p:spPr>
        <p:txBody>
          <a:bodyPr lIns="23263" tIns="23263" rIns="23263" bIns="23263" anchor="ctr"/>
          <a:lstStyle/>
          <a:p>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 name="Group 41"/>
          <p:cNvGrpSpPr/>
          <p:nvPr/>
        </p:nvGrpSpPr>
        <p:grpSpPr>
          <a:xfrm>
            <a:off x="524719" y="3184277"/>
            <a:ext cx="384794" cy="384794"/>
            <a:chOff x="1065729" y="3500706"/>
            <a:chExt cx="420138" cy="420138"/>
          </a:xfrm>
        </p:grpSpPr>
        <p:sp>
          <p:nvSpPr>
            <p:cNvPr id="33" name="Shape 1688"/>
            <p:cNvSpPr/>
            <p:nvPr/>
          </p:nvSpPr>
          <p:spPr>
            <a:xfrm>
              <a:off x="1065729" y="3500706"/>
              <a:ext cx="420138" cy="4201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F7FA"/>
            </a:solidFill>
            <a:ln w="12700">
              <a:solidFill>
                <a:srgbClr val="A6AAA9"/>
              </a:solidFill>
              <a:miter lim="400000"/>
            </a:ln>
          </p:spPr>
          <p:txBody>
            <a:bodyPr lIns="17447" tIns="17447" rIns="17447" bIns="17447" anchor="ct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Shape 1689"/>
            <p:cNvSpPr/>
            <p:nvPr/>
          </p:nvSpPr>
          <p:spPr>
            <a:xfrm>
              <a:off x="1162442" y="3611819"/>
              <a:ext cx="205812" cy="210612"/>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chemeClr val="accent1"/>
            </a:solidFill>
            <a:ln w="12700">
              <a:miter lim="400000"/>
            </a:ln>
          </p:spPr>
          <p:txBody>
            <a:bodyPr lIns="0" tIns="0" rIns="0" bIns="0" anchor="ct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1692"/>
          <p:cNvGrpSpPr/>
          <p:nvPr/>
        </p:nvGrpSpPr>
        <p:grpSpPr>
          <a:xfrm>
            <a:off x="11397927" y="3184277"/>
            <a:ext cx="384794" cy="384794"/>
            <a:chOff x="0" y="0"/>
            <a:chExt cx="840273" cy="840273"/>
          </a:xfrm>
        </p:grpSpPr>
        <p:sp>
          <p:nvSpPr>
            <p:cNvPr id="36" name="Shape 1690"/>
            <p:cNvSpPr/>
            <p:nvPr/>
          </p:nvSpPr>
          <p:spPr>
            <a:xfrm>
              <a:off x="0" y="0"/>
              <a:ext cx="840274" cy="8402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F7FA"/>
            </a:solidFill>
            <a:ln w="12700" cap="flat">
              <a:solidFill>
                <a:srgbClr val="A6AAA9"/>
              </a:solidFill>
              <a:prstDash val="solid"/>
              <a:miter lim="400000"/>
            </a:ln>
            <a:effectLst/>
          </p:spPr>
          <p:txBody>
            <a:bodyPr wrap="square" lIns="17447" tIns="17447" rIns="17447" bIns="17447" numCol="1" anchor="ctr">
              <a:noAutofit/>
            </a:bodyP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Shape 1691"/>
            <p:cNvSpPr/>
            <p:nvPr/>
          </p:nvSpPr>
          <p:spPr>
            <a:xfrm>
              <a:off x="180945" y="221045"/>
              <a:ext cx="478384" cy="398185"/>
            </a:xfrm>
            <a:custGeom>
              <a:avLst/>
              <a:gdLst/>
              <a:ahLst/>
              <a:cxnLst>
                <a:cxn ang="0">
                  <a:pos x="wd2" y="hd2"/>
                </a:cxn>
                <a:cxn ang="5400000">
                  <a:pos x="wd2" y="hd2"/>
                </a:cxn>
                <a:cxn ang="10800000">
                  <a:pos x="wd2" y="hd2"/>
                </a:cxn>
                <a:cxn ang="16200000">
                  <a:pos x="wd2" y="hd2"/>
                </a:cxn>
              </a:cxnLst>
              <a:rect l="0" t="0" r="r" b="b"/>
              <a:pathLst>
                <a:path w="21600" h="21436" extrusionOk="0">
                  <a:moveTo>
                    <a:pt x="21327" y="11618"/>
                  </a:moveTo>
                  <a:lnTo>
                    <a:pt x="21327" y="11618"/>
                  </a:lnTo>
                  <a:lnTo>
                    <a:pt x="21327" y="11291"/>
                  </a:lnTo>
                  <a:lnTo>
                    <a:pt x="21327" y="11291"/>
                  </a:lnTo>
                  <a:lnTo>
                    <a:pt x="21327" y="11291"/>
                  </a:lnTo>
                  <a:cubicBezTo>
                    <a:pt x="21600" y="11291"/>
                    <a:pt x="21600" y="11291"/>
                    <a:pt x="21600" y="11291"/>
                  </a:cubicBezTo>
                  <a:cubicBezTo>
                    <a:pt x="21600" y="10963"/>
                    <a:pt x="21600" y="10963"/>
                    <a:pt x="21600" y="10963"/>
                  </a:cubicBezTo>
                  <a:lnTo>
                    <a:pt x="21600" y="10963"/>
                  </a:lnTo>
                  <a:lnTo>
                    <a:pt x="21600" y="10636"/>
                  </a:lnTo>
                  <a:lnTo>
                    <a:pt x="21600" y="10636"/>
                  </a:lnTo>
                  <a:lnTo>
                    <a:pt x="21600" y="10636"/>
                  </a:lnTo>
                  <a:cubicBezTo>
                    <a:pt x="21600" y="10309"/>
                    <a:pt x="21600" y="10309"/>
                    <a:pt x="21600" y="10309"/>
                  </a:cubicBezTo>
                  <a:lnTo>
                    <a:pt x="21600" y="10309"/>
                  </a:lnTo>
                  <a:lnTo>
                    <a:pt x="21600" y="9981"/>
                  </a:lnTo>
                  <a:cubicBezTo>
                    <a:pt x="21600" y="9981"/>
                    <a:pt x="21600" y="9981"/>
                    <a:pt x="21327" y="9981"/>
                  </a:cubicBezTo>
                  <a:lnTo>
                    <a:pt x="21327" y="9981"/>
                  </a:lnTo>
                  <a:cubicBezTo>
                    <a:pt x="21327" y="9981"/>
                    <a:pt x="21327" y="9981"/>
                    <a:pt x="21327" y="9654"/>
                  </a:cubicBezTo>
                  <a:lnTo>
                    <a:pt x="21327" y="9654"/>
                  </a:lnTo>
                  <a:lnTo>
                    <a:pt x="21327" y="9654"/>
                  </a:lnTo>
                  <a:lnTo>
                    <a:pt x="21327" y="9327"/>
                  </a:lnTo>
                  <a:lnTo>
                    <a:pt x="21053" y="9327"/>
                  </a:lnTo>
                  <a:lnTo>
                    <a:pt x="21053" y="9327"/>
                  </a:lnTo>
                  <a:cubicBezTo>
                    <a:pt x="13671" y="491"/>
                    <a:pt x="13671" y="491"/>
                    <a:pt x="13671" y="491"/>
                  </a:cubicBezTo>
                  <a:cubicBezTo>
                    <a:pt x="13124" y="-164"/>
                    <a:pt x="12030" y="-164"/>
                    <a:pt x="11484" y="491"/>
                  </a:cubicBezTo>
                  <a:cubicBezTo>
                    <a:pt x="10937" y="1145"/>
                    <a:pt x="10937" y="2454"/>
                    <a:pt x="11484" y="3109"/>
                  </a:cubicBezTo>
                  <a:cubicBezTo>
                    <a:pt x="16132" y="8672"/>
                    <a:pt x="16132" y="8672"/>
                    <a:pt x="16132" y="8672"/>
                  </a:cubicBezTo>
                  <a:cubicBezTo>
                    <a:pt x="1641" y="8672"/>
                    <a:pt x="1641" y="8672"/>
                    <a:pt x="1641" y="8672"/>
                  </a:cubicBezTo>
                  <a:cubicBezTo>
                    <a:pt x="1094" y="8672"/>
                    <a:pt x="547" y="9000"/>
                    <a:pt x="273" y="9654"/>
                  </a:cubicBezTo>
                  <a:cubicBezTo>
                    <a:pt x="0" y="9981"/>
                    <a:pt x="0" y="10309"/>
                    <a:pt x="0" y="10636"/>
                  </a:cubicBezTo>
                  <a:cubicBezTo>
                    <a:pt x="0" y="11291"/>
                    <a:pt x="273" y="11618"/>
                    <a:pt x="547" y="11945"/>
                  </a:cubicBezTo>
                  <a:cubicBezTo>
                    <a:pt x="820" y="12272"/>
                    <a:pt x="1094" y="12600"/>
                    <a:pt x="1641" y="12600"/>
                  </a:cubicBezTo>
                  <a:lnTo>
                    <a:pt x="1641" y="12600"/>
                  </a:lnTo>
                  <a:cubicBezTo>
                    <a:pt x="16132" y="12600"/>
                    <a:pt x="16132" y="12600"/>
                    <a:pt x="16132" y="12600"/>
                  </a:cubicBezTo>
                  <a:cubicBezTo>
                    <a:pt x="11484" y="18163"/>
                    <a:pt x="11484" y="18163"/>
                    <a:pt x="11484" y="18163"/>
                  </a:cubicBezTo>
                  <a:cubicBezTo>
                    <a:pt x="10937" y="18818"/>
                    <a:pt x="10937" y="20127"/>
                    <a:pt x="11484" y="20781"/>
                  </a:cubicBezTo>
                  <a:cubicBezTo>
                    <a:pt x="11757" y="21109"/>
                    <a:pt x="12304" y="21436"/>
                    <a:pt x="12577" y="21436"/>
                  </a:cubicBezTo>
                  <a:cubicBezTo>
                    <a:pt x="13124" y="21436"/>
                    <a:pt x="13397" y="21109"/>
                    <a:pt x="13671" y="20781"/>
                  </a:cubicBezTo>
                  <a:cubicBezTo>
                    <a:pt x="21053" y="11945"/>
                    <a:pt x="21053" y="11945"/>
                    <a:pt x="21053" y="11945"/>
                  </a:cubicBezTo>
                  <a:lnTo>
                    <a:pt x="21053" y="11945"/>
                  </a:lnTo>
                  <a:cubicBezTo>
                    <a:pt x="21053" y="11945"/>
                    <a:pt x="21327" y="11945"/>
                    <a:pt x="21327" y="11618"/>
                  </a:cubicBezTo>
                  <a:lnTo>
                    <a:pt x="21327" y="11618"/>
                  </a:lnTo>
                  <a:close/>
                </a:path>
              </a:pathLst>
            </a:custGeom>
            <a:solidFill>
              <a:schemeClr val="accent1"/>
            </a:solidFill>
            <a:ln w="12700" cap="flat">
              <a:noFill/>
              <a:miter lim="400000"/>
            </a:ln>
            <a:effectLst/>
          </p:spPr>
          <p:txBody>
            <a:bodyPr wrap="square" lIns="0" tIns="0" rIns="0" bIns="0" numCol="1" anchor="t">
              <a:noAutofit/>
            </a:bodyP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 name="Text Placeholder 3"/>
          <p:cNvSpPr>
            <a:spLocks noGrp="1"/>
          </p:cNvSpPr>
          <p:nvPr>
            <p:ph type="body" sz="quarter" idx="4294967295"/>
          </p:nvPr>
        </p:nvSpPr>
        <p:spPr>
          <a:xfrm>
            <a:off x="2914360" y="3622156"/>
            <a:ext cx="796925" cy="494751"/>
          </a:xfrm>
          <a:prstGeom prst="rect">
            <a:avLst/>
          </a:prstGeom>
        </p:spPr>
        <p:txBody>
          <a:bodyPr vert="horz" wrap="square" lIns="0" tIns="0" rIns="0" bIns="0" rtlCol="0" anchor="ctr">
            <a:spAutoFit/>
          </a:bodyPr>
          <a:lstStyle/>
          <a:p>
            <a:pPr marL="0" indent="0" algn="ctr" defTabSz="914400" fontAlgn="base">
              <a:lnSpc>
                <a:spcPct val="120000"/>
              </a:lnSpc>
              <a:spcAft>
                <a:spcPct val="0"/>
              </a:spcAft>
              <a:buNone/>
            </a:pPr>
            <a:r>
              <a:rPr lang="zh-CN" altLang="en-US" sz="1400" dirty="0" smtClean="0">
                <a:solidFill>
                  <a:srgbClr val="FCFCFC"/>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请替换文字内容</a:t>
            </a:r>
            <a:endParaRPr lang="id-ID" sz="1400" dirty="0">
              <a:solidFill>
                <a:srgbClr val="FCFCFC"/>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 name="Text Placeholder 4"/>
          <p:cNvSpPr>
            <a:spLocks noGrp="1"/>
          </p:cNvSpPr>
          <p:nvPr>
            <p:ph type="body" sz="quarter" idx="4294967295"/>
          </p:nvPr>
        </p:nvSpPr>
        <p:spPr>
          <a:xfrm>
            <a:off x="1388815" y="1744117"/>
            <a:ext cx="1654175" cy="202491"/>
          </a:xfrm>
          <a:prstGeom prst="rect">
            <a:avLst/>
          </a:prstGeom>
        </p:spPr>
        <p:txBody>
          <a:bodyPr vert="horz" wrap="square" lIns="0" tIns="0" rIns="0" bIns="0" rtlCol="0">
            <a:spAutoFit/>
          </a:bodyPr>
          <a:lstStyle/>
          <a:p>
            <a:pPr marL="0" indent="0" algn="ctr" defTabSz="914400" fontAlgn="base">
              <a:lnSpc>
                <a:spcPct val="120000"/>
              </a:lnSpc>
              <a:spcAft>
                <a:spcPct val="0"/>
              </a:spcAft>
              <a:buNone/>
            </a:pPr>
            <a:r>
              <a:rPr lang="en-US" altLang="zh-CN" sz="1200" b="1" dirty="0" smtClean="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CPC-</a:t>
            </a:r>
            <a:r>
              <a:rPr lang="zh-CN" altLang="en-US" sz="1200" b="1" dirty="0" smtClean="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电位滴定</a:t>
            </a:r>
            <a:endParaRPr lang="id-ID" altLang="zh-CN" sz="1200"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3" name="Text Placeholder 3"/>
          <p:cNvSpPr txBox="1">
            <a:spLocks/>
          </p:cNvSpPr>
          <p:nvPr/>
        </p:nvSpPr>
        <p:spPr>
          <a:xfrm>
            <a:off x="5001790" y="3621867"/>
            <a:ext cx="795856" cy="494751"/>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dirty="0">
                <a:solidFill>
                  <a:srgbClr val="FCFCFC"/>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rgbClr val="FCFCFC"/>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 Placeholder 4"/>
          <p:cNvSpPr txBox="1">
            <a:spLocks/>
          </p:cNvSpPr>
          <p:nvPr/>
        </p:nvSpPr>
        <p:spPr>
          <a:xfrm>
            <a:off x="9312904" y="4912469"/>
            <a:ext cx="1652975" cy="202491"/>
          </a:xfrm>
          <a:prstGeom prst="rect">
            <a:avLst/>
          </a:prstGeom>
        </p:spPr>
        <p:txBody>
          <a:bodyPr vert="horz" wrap="square"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en-US" altLang="zh-CN" sz="1200" b="1" dirty="0" smtClean="0">
                <a:latin typeface="Arial" panose="020B0604020202020204" pitchFamily="34" charset="0"/>
                <a:ea typeface="微软雅黑" panose="020B0503020204020204" pitchFamily="34" charset="-122"/>
                <a:sym typeface="Arial" panose="020B0604020202020204" pitchFamily="34" charset="0"/>
              </a:rPr>
              <a:t>USP</a:t>
            </a:r>
            <a:r>
              <a:rPr lang="zh-CN" altLang="en-US" sz="1200" b="1" dirty="0" smtClean="0">
                <a:latin typeface="Arial" panose="020B0604020202020204" pitchFamily="34" charset="0"/>
                <a:ea typeface="微软雅黑" panose="020B0503020204020204" pitchFamily="34" charset="-122"/>
                <a:sym typeface="Arial" panose="020B0604020202020204" pitchFamily="34" charset="0"/>
              </a:rPr>
              <a:t>其他检测项目</a:t>
            </a:r>
            <a:endParaRPr lang="id-ID" altLang="zh-CN" sz="1200" b="1"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Text Placeholder 4"/>
          <p:cNvSpPr txBox="1">
            <a:spLocks/>
          </p:cNvSpPr>
          <p:nvPr/>
        </p:nvSpPr>
        <p:spPr>
          <a:xfrm>
            <a:off x="4053111" y="4912469"/>
            <a:ext cx="2016947" cy="424090"/>
          </a:xfrm>
          <a:prstGeom prst="rect">
            <a:avLst/>
          </a:prstGeom>
        </p:spPr>
        <p:txBody>
          <a:bodyPr vert="horz" wrap="square"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en-US" altLang="zh-CN" sz="1200" b="1" dirty="0" smtClean="0">
                <a:latin typeface="Arial" panose="020B0604020202020204" pitchFamily="34" charset="0"/>
                <a:ea typeface="微软雅黑" panose="020B0503020204020204" pitchFamily="34" charset="-122"/>
                <a:sym typeface="Arial" panose="020B0604020202020204" pitchFamily="34" charset="0"/>
              </a:rPr>
              <a:t>HPLC &amp; enzymatic HPLC  </a:t>
            </a:r>
            <a:r>
              <a:rPr lang="zh-CN" altLang="en-US" sz="1200" b="1" dirty="0" smtClean="0">
                <a:latin typeface="Arial" panose="020B0604020202020204" pitchFamily="34" charset="0"/>
                <a:ea typeface="微软雅黑" panose="020B0503020204020204" pitchFamily="34" charset="-122"/>
                <a:sym typeface="Arial" panose="020B0604020202020204" pitchFamily="34" charset="0"/>
              </a:rPr>
              <a:t>高效液相</a:t>
            </a:r>
            <a:endParaRPr lang="id-ID" altLang="zh-CN" sz="1200" b="1" dirty="0">
              <a:latin typeface="Arial" panose="020B0604020202020204" pitchFamily="34" charset="0"/>
              <a:ea typeface="微软雅黑" panose="020B0503020204020204" pitchFamily="34" charset="-122"/>
              <a:sym typeface="Arial" panose="020B0604020202020204" pitchFamily="34" charset="0"/>
            </a:endParaRPr>
          </a:p>
        </p:txBody>
      </p:sp>
      <p:sp>
        <p:nvSpPr>
          <p:cNvPr id="50" name="Text Placeholder 4"/>
          <p:cNvSpPr txBox="1">
            <a:spLocks/>
          </p:cNvSpPr>
          <p:nvPr/>
        </p:nvSpPr>
        <p:spPr>
          <a:xfrm>
            <a:off x="6708449" y="1816125"/>
            <a:ext cx="1662442" cy="202491"/>
          </a:xfrm>
          <a:prstGeom prst="rect">
            <a:avLst/>
          </a:prstGeom>
        </p:spPr>
        <p:txBody>
          <a:bodyPr vert="horz" wrap="square"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200" b="1" dirty="0" smtClean="0">
                <a:latin typeface="Arial" panose="020B0604020202020204" pitchFamily="34" charset="0"/>
                <a:ea typeface="微软雅黑" panose="020B0503020204020204" pitchFamily="34" charset="-122"/>
                <a:sym typeface="Arial" panose="020B0604020202020204" pitchFamily="34" charset="0"/>
              </a:rPr>
              <a:t>溶剂残留</a:t>
            </a:r>
            <a:r>
              <a:rPr lang="en-US" altLang="zh-CN" sz="1200" b="1" dirty="0" smtClean="0">
                <a:latin typeface="Arial" panose="020B0604020202020204" pitchFamily="34" charset="0"/>
                <a:ea typeface="微软雅黑" panose="020B0503020204020204" pitchFamily="34" charset="-122"/>
                <a:sym typeface="Arial" panose="020B0604020202020204" pitchFamily="34" charset="0"/>
              </a:rPr>
              <a:t>-GC</a:t>
            </a:r>
            <a:r>
              <a:rPr lang="zh-CN" altLang="en-US" sz="1200" b="1" dirty="0" smtClean="0">
                <a:latin typeface="Arial" panose="020B0604020202020204" pitchFamily="34" charset="0"/>
                <a:ea typeface="微软雅黑" panose="020B0503020204020204" pitchFamily="34" charset="-122"/>
                <a:sym typeface="Arial" panose="020B0604020202020204" pitchFamily="34" charset="0"/>
              </a:rPr>
              <a:t>气相</a:t>
            </a:r>
            <a:endParaRPr lang="id-ID" altLang="zh-CN" sz="1200" b="1"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8"/>
          <p:cNvSpPr txBox="1"/>
          <p:nvPr/>
        </p:nvSpPr>
        <p:spPr>
          <a:xfrm>
            <a:off x="824035" y="305118"/>
            <a:ext cx="6685460" cy="430887"/>
          </a:xfrm>
          <a:prstGeom prst="rect">
            <a:avLst/>
          </a:prstGeom>
          <a:noFill/>
        </p:spPr>
        <p:txBody>
          <a:bodyPr wrap="square" lIns="0" tIns="0" rIns="0" bIns="0" rtlCol="0" anchor="ctr">
            <a:spAutoFit/>
          </a:bodyPr>
          <a:lstStyle/>
          <a:p>
            <a:r>
              <a:rPr lang="en-US" altLang="zh-CN"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 </a:t>
            </a:r>
            <a:r>
              <a:rPr lang="zh-CN" altLang="en-US"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研发</a:t>
            </a:r>
            <a:r>
              <a:rPr lang="en-US" altLang="zh-CN"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&amp;</a:t>
            </a:r>
            <a:r>
              <a:rPr lang="zh-CN" altLang="en-US"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质量管理 </a:t>
            </a:r>
            <a:r>
              <a:rPr lang="en-US" altLang="zh-CN"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USP</a:t>
            </a: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全套质量检测体系</a:t>
            </a:r>
            <a:endParaRPr lang="zh-CN" altLang="en-US" sz="2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099" name="Picture 3" descr="C:\Users\jiang\Desktop\电位滴定仪_副本.png"/>
          <p:cNvPicPr>
            <a:picLocks noChangeAspect="1" noChangeArrowheads="1"/>
          </p:cNvPicPr>
          <p:nvPr/>
        </p:nvPicPr>
        <p:blipFill>
          <a:blip r:embed="rId3" cstate="print"/>
          <a:srcRect/>
          <a:stretch>
            <a:fillRect/>
          </a:stretch>
        </p:blipFill>
        <p:spPr bwMode="auto">
          <a:xfrm>
            <a:off x="1100783" y="1888133"/>
            <a:ext cx="2376265" cy="3107422"/>
          </a:xfrm>
          <a:prstGeom prst="rect">
            <a:avLst/>
          </a:prstGeom>
          <a:noFill/>
        </p:spPr>
      </p:pic>
      <p:pic>
        <p:nvPicPr>
          <p:cNvPr id="4100" name="Picture 4" descr="C:\Users\jiang\Desktop\液相_副本.png"/>
          <p:cNvPicPr>
            <a:picLocks noChangeAspect="1" noChangeArrowheads="1"/>
          </p:cNvPicPr>
          <p:nvPr/>
        </p:nvPicPr>
        <p:blipFill>
          <a:blip r:embed="rId4" cstate="print"/>
          <a:srcRect/>
          <a:stretch>
            <a:fillRect/>
          </a:stretch>
        </p:blipFill>
        <p:spPr bwMode="auto">
          <a:xfrm>
            <a:off x="3765079" y="1998915"/>
            <a:ext cx="2393207" cy="3129578"/>
          </a:xfrm>
          <a:prstGeom prst="rect">
            <a:avLst/>
          </a:prstGeom>
          <a:noFill/>
        </p:spPr>
      </p:pic>
      <p:pic>
        <p:nvPicPr>
          <p:cNvPr id="4104" name="Picture 8" descr="C:\Users\jiang\Desktop\气相_副本.png"/>
          <p:cNvPicPr>
            <a:picLocks noChangeAspect="1" noChangeArrowheads="1"/>
          </p:cNvPicPr>
          <p:nvPr/>
        </p:nvPicPr>
        <p:blipFill>
          <a:blip r:embed="rId5" cstate="print"/>
          <a:srcRect/>
          <a:stretch>
            <a:fillRect/>
          </a:stretch>
        </p:blipFill>
        <p:spPr bwMode="auto">
          <a:xfrm>
            <a:off x="6469771" y="2104157"/>
            <a:ext cx="2191852" cy="2808312"/>
          </a:xfrm>
          <a:prstGeom prst="rect">
            <a:avLst/>
          </a:prstGeom>
          <a:noFill/>
        </p:spPr>
      </p:pic>
      <p:pic>
        <p:nvPicPr>
          <p:cNvPr id="4109" name="Picture 13" descr="C:\Users\jiang\Desktop\紫外_副本.png"/>
          <p:cNvPicPr>
            <a:picLocks noChangeAspect="1" noChangeArrowheads="1"/>
          </p:cNvPicPr>
          <p:nvPr/>
        </p:nvPicPr>
        <p:blipFill>
          <a:blip r:embed="rId6" cstate="print"/>
          <a:srcRect/>
          <a:stretch>
            <a:fillRect/>
          </a:stretch>
        </p:blipFill>
        <p:spPr bwMode="auto">
          <a:xfrm>
            <a:off x="8949655" y="2032149"/>
            <a:ext cx="2160240" cy="2878520"/>
          </a:xfrm>
          <a:prstGeom prst="rect">
            <a:avLst/>
          </a:prstGeom>
          <a:noFill/>
        </p:spPr>
      </p:pic>
      <p:sp>
        <p:nvSpPr>
          <p:cNvPr id="60" name="TextBox 59"/>
          <p:cNvSpPr txBox="1"/>
          <p:nvPr/>
        </p:nvSpPr>
        <p:spPr>
          <a:xfrm>
            <a:off x="3693071" y="5920581"/>
            <a:ext cx="4824536" cy="369332"/>
          </a:xfrm>
          <a:prstGeom prst="rect">
            <a:avLst/>
          </a:prstGeom>
          <a:noFill/>
        </p:spPr>
        <p:txBody>
          <a:bodyPr wrap="square" rtlCol="0">
            <a:spAutoFit/>
          </a:bodyPr>
          <a:lstStyle/>
          <a:p>
            <a:pPr algn="ctr"/>
            <a:r>
              <a:rPr lang="en-US" altLang="zh-CN" b="1" dirty="0" smtClean="0">
                <a:solidFill>
                  <a:srgbClr val="FF0000"/>
                </a:solidFill>
              </a:rPr>
              <a:t>USP</a:t>
            </a:r>
            <a:r>
              <a:rPr lang="zh-CN" altLang="en-US" b="1" dirty="0" smtClean="0">
                <a:solidFill>
                  <a:srgbClr val="FF0000"/>
                </a:solidFill>
              </a:rPr>
              <a:t>全套检测</a:t>
            </a:r>
            <a:endParaRPr lang="zh-CN" altLang="en-US" b="1" dirty="0">
              <a:solidFill>
                <a:srgbClr val="FF0000"/>
              </a:solidFill>
            </a:endParaRPr>
          </a:p>
        </p:txBody>
      </p:sp>
    </p:spTree>
    <p:extLst>
      <p:ext uri="{BB962C8B-B14F-4D97-AF65-F5344CB8AC3E}">
        <p14:creationId xmlns="" xmlns:p14="http://schemas.microsoft.com/office/powerpoint/2010/main" val="1044819751"/>
      </p:ext>
    </p:extLst>
  </p:cSld>
  <p:clrMapOvr>
    <a:masterClrMapping/>
  </p:clrMapOvr>
  <mc:AlternateContent xmlns:mc="http://schemas.openxmlformats.org/markup-compatibility/2006">
    <mc:Choice xmlns=""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left)">
                                      <p:cBhvr>
                                        <p:cTn id="17" dur="500"/>
                                        <p:tgtEl>
                                          <p:spTgt spid="4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500"/>
                                        <p:tgtEl>
                                          <p:spTgt spid="4">
                                            <p:txEl>
                                              <p:pRg st="0" end="0"/>
                                            </p:txEl>
                                          </p:spTgt>
                                        </p:tgtEl>
                                      </p:cBhvr>
                                    </p:animEffect>
                                  </p:childTnLst>
                                </p:cTn>
                              </p:par>
                            </p:childTnLst>
                          </p:cTn>
                        </p:par>
                        <p:par>
                          <p:cTn id="22" fill="hold">
                            <p:stCondLst>
                              <p:cond delay="2000"/>
                            </p:stCondLst>
                            <p:childTnLst>
                              <p:par>
                                <p:cTn id="23" presetID="18" presetClass="entr" presetSubtype="6"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strips(downRight)">
                                      <p:cBhvr>
                                        <p:cTn id="25" dur="500"/>
                                        <p:tgtEl>
                                          <p:spTgt spid="49"/>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childTnLst>
                                </p:cTn>
                              </p:par>
                            </p:childTnLst>
                          </p:cTn>
                        </p:par>
                        <p:par>
                          <p:cTn id="34" fill="hold">
                            <p:stCondLst>
                              <p:cond delay="3500"/>
                            </p:stCondLst>
                            <p:childTnLst>
                              <p:par>
                                <p:cTn id="35" presetID="18" presetClass="entr" presetSubtype="6" fill="hold" grpId="0" nodeType="after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animEffect transition="in" filter="strips(downRight)">
                                      <p:cBhvr>
                                        <p:cTn id="37" dur="500"/>
                                        <p:tgtEl>
                                          <p:spTgt spid="5">
                                            <p:txEl>
                                              <p:pRg st="0" end="0"/>
                                            </p:txEl>
                                          </p:spTgt>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par>
                          <p:cTn id="42" fill="hold">
                            <p:stCondLst>
                              <p:cond delay="4500"/>
                            </p:stCondLst>
                            <p:childTnLst>
                              <p:par>
                                <p:cTn id="43" presetID="18" presetClass="entr" presetSubtype="6"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strips(downRight)">
                                      <p:cBhvr>
                                        <p:cTn id="45" dur="500"/>
                                        <p:tgtEl>
                                          <p:spTgt spid="50"/>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childTnLst>
                          </p:cTn>
                        </p:par>
                        <p:par>
                          <p:cTn id="50" fill="hold">
                            <p:stCondLst>
                              <p:cond delay="5500"/>
                            </p:stCondLst>
                            <p:childTnLst>
                              <p:par>
                                <p:cTn id="51" presetID="18" presetClass="entr" presetSubtype="6"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strips(downRight)">
                                      <p:cBhvr>
                                        <p:cTn id="53" dur="500"/>
                                        <p:tgtEl>
                                          <p:spTgt spid="48"/>
                                        </p:tgtEl>
                                      </p:cBhvr>
                                    </p:animEffect>
                                  </p:childTnLst>
                                </p:cTn>
                              </p:par>
                            </p:childTnLst>
                          </p:cTn>
                        </p:par>
                        <p:par>
                          <p:cTn id="54" fill="hold">
                            <p:stCondLst>
                              <p:cond delay="6000"/>
                            </p:stCondLst>
                            <p:childTnLst>
                              <p:par>
                                <p:cTn id="55" presetID="22" presetClass="entr" presetSubtype="8"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left)">
                                      <p:cBhvr>
                                        <p:cTn id="57" dur="500"/>
                                        <p:tgtEl>
                                          <p:spTgt spid="9"/>
                                        </p:tgtEl>
                                      </p:cBhvr>
                                    </p:animEffect>
                                  </p:childTnLst>
                                </p:cTn>
                              </p:par>
                            </p:childTnLst>
                          </p:cTn>
                        </p:par>
                        <p:par>
                          <p:cTn id="58" fill="hold">
                            <p:stCondLst>
                              <p:cond delay="6500"/>
                            </p:stCondLst>
                            <p:childTnLst>
                              <p:par>
                                <p:cTn id="59" presetID="53" presetClass="entr" presetSubtype="16" fill="hold"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wipe(left)">
                                      <p:cBhvr>
                                        <p:cTn id="6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45" grpId="0" animBg="1"/>
      <p:bldP spid="6" grpId="0" animBg="1"/>
      <p:bldP spid="7" grpId="0" animBg="1"/>
      <p:bldP spid="8" grpId="0" animBg="1"/>
      <p:bldP spid="9" grpId="0" animBg="1"/>
      <p:bldP spid="10" grpId="0" animBg="1"/>
      <p:bldP spid="4" grpId="0" build="p"/>
      <p:bldP spid="5" grpId="0" build="p"/>
      <p:bldP spid="43" grpId="0"/>
      <p:bldP spid="48" grpId="0"/>
      <p:bldP spid="49" grpId="0"/>
      <p:bldP spid="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66"/>
          <p:cNvSpPr txBox="1">
            <a:spLocks noChangeArrowheads="1"/>
          </p:cNvSpPr>
          <p:nvPr/>
        </p:nvSpPr>
        <p:spPr bwMode="auto">
          <a:xfrm>
            <a:off x="1100882" y="1468351"/>
            <a:ext cx="10729093" cy="1211870"/>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en-US" altLang="zh-CN" sz="1050" b="1" dirty="0" smtClean="0">
                <a:latin typeface="Arial" panose="020B0604020202020204" pitchFamily="34" charset="0"/>
                <a:ea typeface="微软雅黑" panose="020B0503020204020204" pitchFamily="34" charset="-122"/>
                <a:sym typeface="Arial" panose="020B0604020202020204" pitchFamily="34" charset="0"/>
              </a:rPr>
              <a:t>1</a:t>
            </a:r>
            <a:r>
              <a:rPr lang="zh-CN" altLang="en-US" sz="1050" b="1" dirty="0" smtClean="0">
                <a:latin typeface="Arial" panose="020B0604020202020204" pitchFamily="34" charset="0"/>
                <a:ea typeface="微软雅黑" panose="020B0503020204020204" pitchFamily="34" charset="-122"/>
                <a:sym typeface="Arial" panose="020B0604020202020204" pitchFamily="34" charset="0"/>
              </a:rPr>
              <a:t>）投资</a:t>
            </a:r>
            <a:r>
              <a:rPr lang="en-US" altLang="zh-CN" sz="1050" b="1" dirty="0" smtClean="0">
                <a:latin typeface="Arial" panose="020B0604020202020204" pitchFamily="34" charset="0"/>
                <a:ea typeface="微软雅黑" panose="020B0503020204020204" pitchFamily="34" charset="-122"/>
                <a:sym typeface="Arial" panose="020B0604020202020204" pitchFamily="34" charset="0"/>
              </a:rPr>
              <a:t>1500</a:t>
            </a:r>
            <a:r>
              <a:rPr lang="zh-CN" altLang="en-US" sz="1050" b="1" dirty="0" smtClean="0">
                <a:latin typeface="Arial" panose="020B0604020202020204" pitchFamily="34" charset="0"/>
                <a:ea typeface="微软雅黑" panose="020B0503020204020204" pitchFamily="34" charset="-122"/>
                <a:sym typeface="Arial" panose="020B0604020202020204" pitchFamily="34" charset="0"/>
              </a:rPr>
              <a:t>万余，自建污水废气处理设施；</a:t>
            </a:r>
            <a:endParaRPr lang="en-US" altLang="zh-CN" sz="1050" b="1" dirty="0" smtClean="0">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en-US" altLang="zh-CN" sz="1050" b="1" dirty="0" smtClean="0">
                <a:latin typeface="Arial" panose="020B0604020202020204" pitchFamily="34" charset="0"/>
                <a:ea typeface="微软雅黑" panose="020B0503020204020204" pitchFamily="34" charset="-122"/>
                <a:sym typeface="Arial" panose="020B0604020202020204" pitchFamily="34" charset="0"/>
              </a:rPr>
              <a:t>2</a:t>
            </a:r>
            <a:r>
              <a:rPr lang="zh-CN" altLang="en-US" sz="1050" b="1" dirty="0" smtClean="0">
                <a:latin typeface="Arial" panose="020B0604020202020204" pitchFamily="34" charset="0"/>
                <a:ea typeface="微软雅黑" panose="020B0503020204020204" pitchFamily="34" charset="-122"/>
                <a:sym typeface="Arial" panose="020B0604020202020204" pitchFamily="34" charset="0"/>
              </a:rPr>
              <a:t>）通过对生产污水进行严格管理的厌氧发酵，获得沼气；收集储存燃烧沼气，即可发电用于厂区照明，燃烧产生的蒸汽也可用于硫酸软骨素提取环节的热能供应从而降低能耗；</a:t>
            </a:r>
            <a:endParaRPr lang="en-US" altLang="zh-CN" sz="1050" b="1" dirty="0" smtClean="0">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en-US" altLang="zh-CN" sz="1050" b="1" dirty="0" smtClean="0">
                <a:latin typeface="Arial" panose="020B0604020202020204" pitchFamily="34" charset="0"/>
                <a:ea typeface="微软雅黑" panose="020B0503020204020204" pitchFamily="34" charset="-122"/>
                <a:sym typeface="Arial" panose="020B0604020202020204" pitchFamily="34" charset="0"/>
              </a:rPr>
              <a:t>3</a:t>
            </a:r>
            <a:r>
              <a:rPr lang="zh-CN" altLang="en-US" sz="1050" b="1" dirty="0" smtClean="0">
                <a:latin typeface="Arial" panose="020B0604020202020204" pitchFamily="34" charset="0"/>
                <a:ea typeface="微软雅黑" panose="020B0503020204020204" pitchFamily="34" charset="-122"/>
                <a:sym typeface="Arial" panose="020B0604020202020204" pitchFamily="34" charset="0"/>
              </a:rPr>
              <a:t>）通过对生产污水进行一系列的过滤提取，收获不同等级的胶原蛋白肽、蛋白胨等系列产品，供应给饲料工厂作为基础原料；</a:t>
            </a:r>
            <a:endParaRPr lang="en-US" altLang="zh-CN" sz="1050" b="1" dirty="0" smtClean="0">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en-US" altLang="zh-CN" sz="1050" b="1" dirty="0" smtClean="0">
                <a:latin typeface="Arial" panose="020B0604020202020204" pitchFamily="34" charset="0"/>
                <a:ea typeface="微软雅黑" panose="020B0503020204020204" pitchFamily="34" charset="-122"/>
                <a:sym typeface="Arial" panose="020B0604020202020204" pitchFamily="34" charset="0"/>
              </a:rPr>
              <a:t>4</a:t>
            </a:r>
            <a:r>
              <a:rPr lang="zh-CN" altLang="en-US" sz="1050" b="1" dirty="0" smtClean="0">
                <a:latin typeface="Arial" panose="020B0604020202020204" pitchFamily="34" charset="0"/>
                <a:ea typeface="微软雅黑" panose="020B0503020204020204" pitchFamily="34" charset="-122"/>
                <a:sym typeface="Arial" panose="020B0604020202020204" pitchFamily="34" charset="0"/>
              </a:rPr>
              <a:t>）经过以上一系列加工处理获得的“污水”，已达工业园区直接排放标准，实现“零污染”排放；</a:t>
            </a:r>
            <a:endParaRPr lang="en-US" altLang="zh-CN" sz="1050" b="1" dirty="0" smtClean="0">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en-US" altLang="zh-CN" sz="1050" b="1" dirty="0" smtClean="0">
                <a:latin typeface="Arial" panose="020B0604020202020204" pitchFamily="34" charset="0"/>
                <a:ea typeface="微软雅黑" panose="020B0503020204020204" pitchFamily="34" charset="-122"/>
                <a:sym typeface="Arial" panose="020B0604020202020204" pitchFamily="34" charset="0"/>
              </a:rPr>
              <a:t>5</a:t>
            </a:r>
            <a:r>
              <a:rPr lang="zh-CN" altLang="en-US" sz="1050" b="1" dirty="0" smtClean="0">
                <a:latin typeface="Arial" panose="020B0604020202020204" pitchFamily="34" charset="0"/>
                <a:ea typeface="微软雅黑" panose="020B0503020204020204" pitchFamily="34" charset="-122"/>
                <a:sym typeface="Arial" panose="020B0604020202020204" pitchFamily="34" charset="0"/>
              </a:rPr>
              <a:t>）通过对生产污水的综合治理，即控制了环境污染风险，也为工厂带来了额外的经济回报，从而降低硫酸软骨素生产成本。</a:t>
            </a:r>
            <a:endParaRPr lang="en-US" altLang="zh-CN" sz="1050" b="1" dirty="0" smtClean="0">
              <a:latin typeface="Arial" panose="020B0604020202020204" pitchFamily="34" charset="0"/>
              <a:ea typeface="微软雅黑" panose="020B0503020204020204" pitchFamily="34" charset="-122"/>
              <a:sym typeface="Arial" panose="020B0604020202020204" pitchFamily="34" charset="0"/>
            </a:endParaRPr>
          </a:p>
        </p:txBody>
      </p:sp>
      <p:sp>
        <p:nvSpPr>
          <p:cNvPr id="35" name="文本框 13"/>
          <p:cNvSpPr txBox="1">
            <a:spLocks noChangeArrowheads="1"/>
          </p:cNvSpPr>
          <p:nvPr/>
        </p:nvSpPr>
        <p:spPr bwMode="auto">
          <a:xfrm>
            <a:off x="1137171" y="1096045"/>
            <a:ext cx="2051844"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600" b="1"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综合治污，“零”排放</a:t>
            </a:r>
            <a:endParaRPr lang="zh-CN" altLang="en-US" sz="1600" b="1"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8"/>
          <p:cNvSpPr txBox="1"/>
          <p:nvPr/>
        </p:nvSpPr>
        <p:spPr>
          <a:xfrm>
            <a:off x="957359" y="377126"/>
            <a:ext cx="2807720" cy="430887"/>
          </a:xfrm>
          <a:prstGeom prst="rect">
            <a:avLst/>
          </a:prstGeom>
          <a:noFill/>
        </p:spPr>
        <p:txBody>
          <a:bodyPr wrap="square" lIns="0" tIns="0" rIns="0" bIns="0" rtlCol="0" anchor="ctr">
            <a:spAutoFit/>
          </a:bodyPr>
          <a:lstStyle/>
          <a:p>
            <a:r>
              <a:rPr lang="en-US" altLang="zh-CN"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04 </a:t>
            </a:r>
            <a:r>
              <a:rPr lang="zh-CN" altLang="en-US"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环保</a:t>
            </a:r>
            <a:r>
              <a:rPr lang="zh-CN" altLang="en-US"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管理</a:t>
            </a:r>
            <a:endParaRPr lang="zh-CN" altLang="en-US" sz="28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26" name="Picture 2" descr="F:\外贸业务(2018.6.10)\工厂\山东鑫晟-CS\工厂照片\微信图片_20180929165918.jpg"/>
          <p:cNvPicPr>
            <a:picLocks noChangeAspect="1" noChangeArrowheads="1"/>
          </p:cNvPicPr>
          <p:nvPr/>
        </p:nvPicPr>
        <p:blipFill>
          <a:blip r:embed="rId3" cstate="print"/>
          <a:srcRect/>
          <a:stretch>
            <a:fillRect/>
          </a:stretch>
        </p:blipFill>
        <p:spPr bwMode="auto">
          <a:xfrm>
            <a:off x="1100783" y="2824237"/>
            <a:ext cx="10729192" cy="3816425"/>
          </a:xfrm>
          <a:prstGeom prst="rect">
            <a:avLst/>
          </a:prstGeom>
          <a:noFill/>
        </p:spPr>
      </p:pic>
    </p:spTree>
    <p:extLst>
      <p:ext uri="{BB962C8B-B14F-4D97-AF65-F5344CB8AC3E}">
        <p14:creationId xmlns="" xmlns:p14="http://schemas.microsoft.com/office/powerpoint/2010/main" val="1166820578"/>
      </p:ext>
    </p:extLst>
  </p:cSld>
  <p:clrMapOvr>
    <a:masterClrMapping/>
  </p:clrMapOvr>
  <mc:AlternateContent xmlns:mc="http://schemas.openxmlformats.org/markup-compatibility/2006">
    <mc:Choice xmlns="" xmlns:p14="http://schemas.microsoft.com/office/powerpoint/2010/main" Requires="p14">
      <p:transition spd="slow" p14:dur="1600" advTm="4000">
        <p:blinds dir="vert"/>
      </p:transition>
    </mc:Choice>
    <mc:Fallback>
      <p:transition spd="slow" advTm="4000">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750"/>
                                        <p:tgtEl>
                                          <p:spTgt spid="35"/>
                                        </p:tgtEl>
                                      </p:cBhvr>
                                    </p:animEffect>
                                    <p:anim calcmode="lin" valueType="num">
                                      <p:cBhvr>
                                        <p:cTn id="8" dur="750" fill="hold"/>
                                        <p:tgtEl>
                                          <p:spTgt spid="35"/>
                                        </p:tgtEl>
                                        <p:attrNameLst>
                                          <p:attrName>ppt_x</p:attrName>
                                        </p:attrNameLst>
                                      </p:cBhvr>
                                      <p:tavLst>
                                        <p:tav tm="0">
                                          <p:val>
                                            <p:strVal val="#ppt_x"/>
                                          </p:val>
                                        </p:tav>
                                        <p:tav tm="100000">
                                          <p:val>
                                            <p:strVal val="#ppt_x"/>
                                          </p:val>
                                        </p:tav>
                                      </p:tavLst>
                                    </p:anim>
                                    <p:anim calcmode="lin" valueType="num">
                                      <p:cBhvr>
                                        <p:cTn id="9" dur="750" fill="hold"/>
                                        <p:tgtEl>
                                          <p:spTgt spid="3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0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750"/>
                                        <p:tgtEl>
                                          <p:spTgt spid="34"/>
                                        </p:tgtEl>
                                      </p:cBhvr>
                                    </p:animEffect>
                                    <p:anim calcmode="lin" valueType="num">
                                      <p:cBhvr>
                                        <p:cTn id="13" dur="750" fill="hold"/>
                                        <p:tgtEl>
                                          <p:spTgt spid="34"/>
                                        </p:tgtEl>
                                        <p:attrNameLst>
                                          <p:attrName>ppt_x</p:attrName>
                                        </p:attrNameLst>
                                      </p:cBhvr>
                                      <p:tavLst>
                                        <p:tav tm="0">
                                          <p:val>
                                            <p:strVal val="#ppt_x"/>
                                          </p:val>
                                        </p:tav>
                                        <p:tav tm="100000">
                                          <p:val>
                                            <p:strVal val="#ppt_x"/>
                                          </p:val>
                                        </p:tav>
                                      </p:tavLst>
                                    </p:anim>
                                    <p:anim calcmode="lin" valueType="num">
                                      <p:cBhvr>
                                        <p:cTn id="14" dur="7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5"/>
          <p:cNvGrpSpPr/>
          <p:nvPr/>
        </p:nvGrpSpPr>
        <p:grpSpPr>
          <a:xfrm>
            <a:off x="2566503" y="1658570"/>
            <a:ext cx="3616350" cy="2152731"/>
            <a:chOff x="2040370" y="1428742"/>
            <a:chExt cx="2571768" cy="1530914"/>
          </a:xfrm>
        </p:grpSpPr>
        <p:sp>
          <p:nvSpPr>
            <p:cNvPr id="48" name="Rectangle 47"/>
            <p:cNvSpPr/>
            <p:nvPr/>
          </p:nvSpPr>
          <p:spPr>
            <a:xfrm>
              <a:off x="2071670" y="2155289"/>
              <a:ext cx="2540468" cy="804367"/>
            </a:xfrm>
            <a:prstGeom prst="rect">
              <a:avLst/>
            </a:prstGeom>
          </p:spPr>
          <p:txBody>
            <a:bodyPr wrap="square" lIns="0" tIns="0" rIns="0" bIns="0">
              <a:spAutoFit/>
            </a:bodyPr>
            <a:lstStyle/>
            <a:p>
              <a:pPr>
                <a:lnSpc>
                  <a:spcPct val="150000"/>
                </a:lnSpc>
              </a:pPr>
              <a:r>
                <a:rPr lang="zh-CN" altLang="en-US" sz="1600" b="1" dirty="0" smtClean="0">
                  <a:latin typeface="Arial" panose="020B0604020202020204" pitchFamily="34" charset="0"/>
                  <a:ea typeface="微软雅黑" panose="020B0503020204020204" pitchFamily="34" charset="-122"/>
                  <a:sym typeface="Arial" panose="020B0604020202020204" pitchFamily="34" charset="0"/>
                </a:rPr>
                <a:t>技术领先</a:t>
              </a:r>
              <a:endParaRPr lang="en-US" altLang="zh-CN" sz="1600" b="1" dirty="0" smtClean="0">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1100" b="1" dirty="0" smtClean="0">
                  <a:latin typeface="Arial" panose="020B0604020202020204" pitchFamily="34" charset="0"/>
                  <a:ea typeface="微软雅黑" panose="020B0503020204020204" pitchFamily="34" charset="-122"/>
                  <a:sym typeface="Arial" panose="020B0604020202020204" pitchFamily="34" charset="0"/>
                </a:rPr>
                <a:t>通过与高校和研究院所的合作，关注并探索关于硫酸软骨素新的生产技术（包括发酵）、检测方法、污水处理的行业发展趋势。</a:t>
              </a:r>
              <a:endParaRPr lang="zh-CN" altLang="en-US" sz="800" b="1"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Rectangle 48"/>
            <p:cNvSpPr/>
            <p:nvPr/>
          </p:nvSpPr>
          <p:spPr>
            <a:xfrm>
              <a:off x="2040370" y="1428742"/>
              <a:ext cx="674242" cy="1477408"/>
            </a:xfrm>
            <a:prstGeom prst="rect">
              <a:avLst/>
            </a:prstGeom>
          </p:spPr>
          <p:txBody>
            <a:bodyPr wrap="square" lIns="0" tIns="0" rIns="0" bIns="0">
              <a:spAutoFit/>
            </a:bodyPr>
            <a:lstStyle/>
            <a:p>
              <a:r>
                <a:rPr lang="en-US" sz="13500" dirty="0">
                  <a:solidFill>
                    <a:schemeClr val="bg1">
                      <a:lumMod val="65000"/>
                    </a:schemeClr>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a:t>
              </a:r>
              <a:endParaRPr lang="en-US" sz="13500" dirty="0">
                <a:solidFill>
                  <a:schemeClr val="bg1">
                    <a:lumMod val="65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nvGrpSpPr>
          <p:cNvPr id="3" name="Group 26"/>
          <p:cNvGrpSpPr/>
          <p:nvPr/>
        </p:nvGrpSpPr>
        <p:grpSpPr>
          <a:xfrm>
            <a:off x="6427775" y="1658569"/>
            <a:ext cx="6027206" cy="2410900"/>
            <a:chOff x="4500562" y="1285866"/>
            <a:chExt cx="4286248" cy="1714512"/>
          </a:xfrm>
        </p:grpSpPr>
        <p:sp>
          <p:nvSpPr>
            <p:cNvPr id="38" name="Rectangle 37"/>
            <p:cNvSpPr/>
            <p:nvPr/>
          </p:nvSpPr>
          <p:spPr>
            <a:xfrm>
              <a:off x="4500562" y="1285866"/>
              <a:ext cx="4286248" cy="17145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49"/>
            <p:cNvGrpSpPr/>
            <p:nvPr/>
          </p:nvGrpSpPr>
          <p:grpSpPr>
            <a:xfrm>
              <a:off x="6040898" y="1285866"/>
              <a:ext cx="2571768" cy="1477409"/>
              <a:chOff x="2040370" y="1428742"/>
              <a:chExt cx="2571768" cy="1477409"/>
            </a:xfrm>
          </p:grpSpPr>
          <p:sp>
            <p:nvSpPr>
              <p:cNvPr id="52" name="Rectangle 51"/>
              <p:cNvSpPr/>
              <p:nvPr/>
            </p:nvSpPr>
            <p:spPr>
              <a:xfrm>
                <a:off x="2071670" y="2155290"/>
                <a:ext cx="2540468" cy="623795"/>
              </a:xfrm>
              <a:prstGeom prst="rect">
                <a:avLst/>
              </a:prstGeom>
            </p:spPr>
            <p:txBody>
              <a:bodyPr wrap="square" lIns="0" tIns="0" rIns="0" bIns="0">
                <a:spAutoFit/>
              </a:bodyPr>
              <a:lstStyle/>
              <a:p>
                <a:pPr>
                  <a:lnSpc>
                    <a:spcPct val="150000"/>
                  </a:lnSpc>
                </a:pPr>
                <a:r>
                  <a:rPr lang="zh-CN" altLang="en-US" sz="1600" b="1" dirty="0" smtClean="0">
                    <a:latin typeface="Arial" panose="020B0604020202020204" pitchFamily="34" charset="0"/>
                    <a:ea typeface="微软雅黑" panose="020B0503020204020204" pitchFamily="34" charset="-122"/>
                    <a:sym typeface="Arial" panose="020B0604020202020204" pitchFamily="34" charset="0"/>
                  </a:rPr>
                  <a:t>科学管理</a:t>
                </a:r>
                <a:endParaRPr lang="en-US" altLang="zh-CN" sz="1600" b="1" dirty="0" smtClean="0">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1100" b="1" dirty="0" smtClean="0">
                    <a:latin typeface="Arial" panose="020B0604020202020204" pitchFamily="34" charset="0"/>
                    <a:ea typeface="微软雅黑" panose="020B0503020204020204" pitchFamily="34" charset="-122"/>
                    <a:sym typeface="Arial" panose="020B0604020202020204" pitchFamily="34" charset="0"/>
                  </a:rPr>
                  <a:t>以</a:t>
                </a:r>
                <a:r>
                  <a:rPr lang="en-US" altLang="zh-CN" sz="1100" b="1" dirty="0" smtClean="0">
                    <a:latin typeface="Arial" panose="020B0604020202020204" pitchFamily="34" charset="0"/>
                    <a:ea typeface="微软雅黑" panose="020B0503020204020204" pitchFamily="34" charset="-122"/>
                    <a:sym typeface="Arial" panose="020B0604020202020204" pitchFamily="34" charset="0"/>
                  </a:rPr>
                  <a:t>NSF-GMP/ DMF/ ISO14001</a:t>
                </a:r>
                <a:r>
                  <a:rPr lang="zh-CN" altLang="en-US" sz="1100" b="1" dirty="0" smtClean="0">
                    <a:latin typeface="Arial" panose="020B0604020202020204" pitchFamily="34" charset="0"/>
                    <a:ea typeface="微软雅黑" panose="020B0503020204020204" pitchFamily="34" charset="-122"/>
                    <a:sym typeface="Arial" panose="020B0604020202020204" pitchFamily="34" charset="0"/>
                  </a:rPr>
                  <a:t>等认证作为企业管理的起点，将体系的精神和内容落实到生产和质量管理的每个环节。</a:t>
                </a:r>
                <a:endParaRPr lang="zh-CN" altLang="en-US" sz="1100" b="1"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Rectangle 52"/>
              <p:cNvSpPr/>
              <p:nvPr/>
            </p:nvSpPr>
            <p:spPr>
              <a:xfrm>
                <a:off x="2040370" y="1428742"/>
                <a:ext cx="674242" cy="1477409"/>
              </a:xfrm>
              <a:prstGeom prst="rect">
                <a:avLst/>
              </a:prstGeom>
            </p:spPr>
            <p:txBody>
              <a:bodyPr wrap="square" lIns="0" tIns="0" rIns="0" bIns="0">
                <a:spAutoFit/>
              </a:bodyPr>
              <a:lstStyle/>
              <a:p>
                <a:r>
                  <a:rPr lang="en-US" sz="13500" dirty="0">
                    <a:solidFill>
                      <a:schemeClr val="bg1"/>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a:t>
                </a:r>
                <a:endParaRPr lang="en-US" sz="135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grpSp>
        <p:nvGrpSpPr>
          <p:cNvPr id="5" name="Group 25"/>
          <p:cNvGrpSpPr/>
          <p:nvPr/>
        </p:nvGrpSpPr>
        <p:grpSpPr>
          <a:xfrm>
            <a:off x="500979" y="4069470"/>
            <a:ext cx="5926796" cy="2410900"/>
            <a:chOff x="285720" y="3000378"/>
            <a:chExt cx="4214842" cy="1714512"/>
          </a:xfrm>
        </p:grpSpPr>
        <p:sp>
          <p:nvSpPr>
            <p:cNvPr id="54" name="Rectangle 53"/>
            <p:cNvSpPr/>
            <p:nvPr/>
          </p:nvSpPr>
          <p:spPr>
            <a:xfrm>
              <a:off x="285720" y="3000378"/>
              <a:ext cx="4214842" cy="1714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6" name="Group 54"/>
            <p:cNvGrpSpPr/>
            <p:nvPr/>
          </p:nvGrpSpPr>
          <p:grpSpPr>
            <a:xfrm>
              <a:off x="1754618" y="3000378"/>
              <a:ext cx="2571768" cy="1548199"/>
              <a:chOff x="2040370" y="1428742"/>
              <a:chExt cx="2571768" cy="1548199"/>
            </a:xfrm>
          </p:grpSpPr>
          <p:sp>
            <p:nvSpPr>
              <p:cNvPr id="57" name="Rectangle 56"/>
              <p:cNvSpPr/>
              <p:nvPr/>
            </p:nvSpPr>
            <p:spPr>
              <a:xfrm>
                <a:off x="2071670" y="2172574"/>
                <a:ext cx="2540468" cy="804367"/>
              </a:xfrm>
              <a:prstGeom prst="rect">
                <a:avLst/>
              </a:prstGeom>
            </p:spPr>
            <p:txBody>
              <a:bodyPr wrap="square" lIns="0" tIns="0" rIns="0" bIns="0">
                <a:spAutoFit/>
              </a:bodyPr>
              <a:lstStyle/>
              <a:p>
                <a:pPr>
                  <a:lnSpc>
                    <a:spcPct val="150000"/>
                  </a:lnSpc>
                </a:pPr>
                <a:r>
                  <a:rPr lang="zh-CN" altLang="en-US" sz="1600" b="1" dirty="0" smtClean="0">
                    <a:latin typeface="Arial" panose="020B0604020202020204" pitchFamily="34" charset="0"/>
                    <a:ea typeface="微软雅黑" panose="020B0503020204020204" pitchFamily="34" charset="-122"/>
                    <a:sym typeface="Arial" panose="020B0604020202020204" pitchFamily="34" charset="0"/>
                  </a:rPr>
                  <a:t>专业高效</a:t>
                </a:r>
                <a:endParaRPr lang="en-US" altLang="zh-CN" sz="1600" b="1" dirty="0" smtClean="0">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1100" b="1" dirty="0" smtClean="0">
                    <a:latin typeface="Arial" panose="020B0604020202020204" pitchFamily="34" charset="0"/>
                    <a:ea typeface="微软雅黑" panose="020B0503020204020204" pitchFamily="34" charset="-122"/>
                    <a:sym typeface="Arial" panose="020B0604020202020204" pitchFamily="34" charset="0"/>
                  </a:rPr>
                  <a:t>专注硫酸软骨素及关联产品的生产与研发，多来源、多规格、多市场准入许可，为客户提供更多的选择与业务可能性。</a:t>
                </a:r>
                <a:endParaRPr lang="zh-CN" altLang="en-US" sz="1100" b="1"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Rectangle 57"/>
              <p:cNvSpPr/>
              <p:nvPr/>
            </p:nvSpPr>
            <p:spPr>
              <a:xfrm>
                <a:off x="2040370" y="1428742"/>
                <a:ext cx="674242" cy="1477409"/>
              </a:xfrm>
              <a:prstGeom prst="rect">
                <a:avLst/>
              </a:prstGeom>
            </p:spPr>
            <p:txBody>
              <a:bodyPr wrap="square" lIns="0" tIns="0" rIns="0" bIns="0">
                <a:spAutoFit/>
              </a:bodyPr>
              <a:lstStyle/>
              <a:p>
                <a:r>
                  <a:rPr lang="en-US" sz="13500" dirty="0">
                    <a:solidFill>
                      <a:schemeClr val="bg1"/>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a:t>
                </a:r>
                <a:endParaRPr lang="en-US" sz="135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grpSp>
        <p:nvGrpSpPr>
          <p:cNvPr id="7" name="Group 58"/>
          <p:cNvGrpSpPr/>
          <p:nvPr/>
        </p:nvGrpSpPr>
        <p:grpSpPr>
          <a:xfrm>
            <a:off x="8689686" y="4169923"/>
            <a:ext cx="3572337" cy="2089649"/>
            <a:chOff x="2037154" y="1428742"/>
            <a:chExt cx="2540468" cy="1486054"/>
          </a:xfrm>
        </p:grpSpPr>
        <p:sp>
          <p:nvSpPr>
            <p:cNvPr id="61" name="Rectangle 60"/>
            <p:cNvSpPr/>
            <p:nvPr/>
          </p:nvSpPr>
          <p:spPr>
            <a:xfrm>
              <a:off x="2037154" y="2110429"/>
              <a:ext cx="2540468" cy="804367"/>
            </a:xfrm>
            <a:prstGeom prst="rect">
              <a:avLst/>
            </a:prstGeom>
          </p:spPr>
          <p:txBody>
            <a:bodyPr wrap="square" lIns="0" tIns="0" rIns="0" bIns="0">
              <a:spAutoFit/>
            </a:bodyPr>
            <a:lstStyle/>
            <a:p>
              <a:pPr>
                <a:lnSpc>
                  <a:spcPct val="150000"/>
                </a:lnSpc>
              </a:pPr>
              <a:r>
                <a:rPr lang="zh-CN" altLang="en-US" sz="1600" b="1" dirty="0" smtClean="0">
                  <a:latin typeface="Arial" panose="020B0604020202020204" pitchFamily="34" charset="0"/>
                  <a:ea typeface="微软雅黑" panose="020B0503020204020204" pitchFamily="34" charset="-122"/>
                  <a:sym typeface="Arial" panose="020B0604020202020204" pitchFamily="34" charset="0"/>
                </a:rPr>
                <a:t>协同发展</a:t>
              </a:r>
              <a:endParaRPr lang="en-US" altLang="zh-CN" sz="1600" b="1" dirty="0" smtClean="0">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1100" b="1" dirty="0" smtClean="0">
                  <a:latin typeface="Arial" panose="020B0604020202020204" pitchFamily="34" charset="0"/>
                  <a:ea typeface="微软雅黑" panose="020B0503020204020204" pitchFamily="34" charset="-122"/>
                  <a:sym typeface="Arial" panose="020B0604020202020204" pitchFamily="34" charset="0"/>
                </a:rPr>
                <a:t>通过与国内外客户的合作，不断提升自身服务水平、项目合作能力以及公司整体实力，以期实现与客户未来更深层次的合作可能。</a:t>
              </a:r>
              <a:endParaRPr lang="zh-CN" altLang="en-US" sz="1100" b="1" dirty="0">
                <a:latin typeface="Arial" panose="020B0604020202020204" pitchFamily="34" charset="0"/>
                <a:ea typeface="微软雅黑" panose="020B0503020204020204" pitchFamily="34" charset="-122"/>
                <a:sym typeface="Arial" panose="020B0604020202020204" pitchFamily="34" charset="0"/>
              </a:endParaRPr>
            </a:p>
          </p:txBody>
        </p:sp>
        <p:sp>
          <p:nvSpPr>
            <p:cNvPr id="62" name="Rectangle 61"/>
            <p:cNvSpPr/>
            <p:nvPr/>
          </p:nvSpPr>
          <p:spPr>
            <a:xfrm>
              <a:off x="2040370" y="1428742"/>
              <a:ext cx="674242" cy="1477409"/>
            </a:xfrm>
            <a:prstGeom prst="rect">
              <a:avLst/>
            </a:prstGeom>
          </p:spPr>
          <p:txBody>
            <a:bodyPr wrap="square" lIns="0" tIns="0" rIns="0" bIns="0">
              <a:spAutoFit/>
            </a:bodyPr>
            <a:lstStyle/>
            <a:p>
              <a:r>
                <a:rPr lang="en-US" sz="13500" dirty="0">
                  <a:solidFill>
                    <a:schemeClr val="bg1">
                      <a:lumMod val="65000"/>
                    </a:schemeClr>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a:t>
              </a:r>
              <a:endParaRPr lang="en-US" sz="13500" dirty="0">
                <a:solidFill>
                  <a:schemeClr val="bg1">
                    <a:lumMod val="65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sp>
        <p:nvSpPr>
          <p:cNvPr id="22" name="TextBox 8"/>
          <p:cNvSpPr txBox="1"/>
          <p:nvPr/>
        </p:nvSpPr>
        <p:spPr>
          <a:xfrm>
            <a:off x="824036" y="305118"/>
            <a:ext cx="2807720" cy="430887"/>
          </a:xfrm>
          <a:prstGeom prst="rect">
            <a:avLst/>
          </a:prstGeom>
          <a:noFill/>
        </p:spPr>
        <p:txBody>
          <a:bodyPr wrap="square" lIns="0" tIns="0" rIns="0" bIns="0" rtlCol="0" anchor="ctr">
            <a:spAutoFit/>
          </a:bodyPr>
          <a:lstStyle/>
          <a:p>
            <a:r>
              <a:rPr lang="en-US" altLang="zh-CN"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05 </a:t>
            </a:r>
            <a:r>
              <a:rPr lang="zh-CN" altLang="en-US"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未来</a:t>
            </a:r>
            <a:r>
              <a:rPr lang="zh-CN" altLang="en-US" sz="28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发展规划</a:t>
            </a:r>
            <a:endParaRPr lang="zh-CN" altLang="en-US" sz="28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Oval 46"/>
          <p:cNvSpPr/>
          <p:nvPr/>
        </p:nvSpPr>
        <p:spPr>
          <a:xfrm>
            <a:off x="6861423" y="4494850"/>
            <a:ext cx="1641755" cy="1641755"/>
          </a:xfrm>
          <a:prstGeom prst="ellipse">
            <a:avLst/>
          </a:prstGeom>
          <a:blipFill dpi="0" rotWithShape="1">
            <a:blip r:embed="rId3" cstate="print">
              <a:extLst>
                <a:ext uri="{28A0092B-C50C-407E-A947-70E740481C1C}">
                  <a14:useLocalDpi xmlns=""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pic>
        <p:nvPicPr>
          <p:cNvPr id="25" name="图片 24" descr="微信图片_20180929170006_副本.png"/>
          <p:cNvPicPr>
            <a:picLocks noChangeAspect="1"/>
          </p:cNvPicPr>
          <p:nvPr/>
        </p:nvPicPr>
        <p:blipFill>
          <a:blip r:embed="rId4" cstate="print"/>
          <a:stretch>
            <a:fillRect/>
          </a:stretch>
        </p:blipFill>
        <p:spPr>
          <a:xfrm>
            <a:off x="740743" y="1744117"/>
            <a:ext cx="1689106" cy="2250735"/>
          </a:xfrm>
          <a:prstGeom prst="rect">
            <a:avLst/>
          </a:prstGeom>
        </p:spPr>
      </p:pic>
      <p:pic>
        <p:nvPicPr>
          <p:cNvPr id="2050" name="Picture 2" descr="C:\Users\jiang\Desktop\NSPGMP认证证书_副本.png"/>
          <p:cNvPicPr>
            <a:picLocks noChangeAspect="1" noChangeArrowheads="1"/>
          </p:cNvPicPr>
          <p:nvPr/>
        </p:nvPicPr>
        <p:blipFill>
          <a:blip r:embed="rId5" cstate="print"/>
          <a:srcRect/>
          <a:stretch>
            <a:fillRect/>
          </a:stretch>
        </p:blipFill>
        <p:spPr bwMode="auto">
          <a:xfrm>
            <a:off x="6717407" y="1672109"/>
            <a:ext cx="1778953" cy="2370454"/>
          </a:xfrm>
          <a:prstGeom prst="rect">
            <a:avLst/>
          </a:prstGeom>
          <a:noFill/>
        </p:spPr>
      </p:pic>
      <p:pic>
        <p:nvPicPr>
          <p:cNvPr id="2051" name="Picture 3" descr="C:\Users\jiang\Desktop\仓库_副本.png"/>
          <p:cNvPicPr>
            <a:picLocks noChangeAspect="1" noChangeArrowheads="1"/>
          </p:cNvPicPr>
          <p:nvPr/>
        </p:nvPicPr>
        <p:blipFill>
          <a:blip r:embed="rId6" cstate="print"/>
          <a:srcRect/>
          <a:stretch>
            <a:fillRect/>
          </a:stretch>
        </p:blipFill>
        <p:spPr bwMode="auto">
          <a:xfrm>
            <a:off x="793702" y="4192389"/>
            <a:ext cx="1675233" cy="2232248"/>
          </a:xfrm>
          <a:prstGeom prst="rect">
            <a:avLst/>
          </a:prstGeom>
          <a:noFill/>
        </p:spPr>
      </p:pic>
    </p:spTree>
    <p:extLst>
      <p:ext uri="{BB962C8B-B14F-4D97-AF65-F5344CB8AC3E}">
        <p14:creationId xmlns="" xmlns:p14="http://schemas.microsoft.com/office/powerpoint/2010/main" val="173110995"/>
      </p:ext>
    </p:extLst>
  </p:cSld>
  <p:clrMapOvr>
    <a:masterClrMapping/>
  </p:clrMapOvr>
  <mc:AlternateContent xmlns:mc="http://schemas.openxmlformats.org/markup-compatibility/2006">
    <mc:Choice xmlns="" xmlns:p14="http://schemas.microsoft.com/office/powerpoint/2010/main"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Right)">
                                      <p:cBhvr>
                                        <p:cTn id="11" dur="500"/>
                                        <p:tgtEl>
                                          <p:spTgt spid="3"/>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lide(fromLeft)">
                                      <p:cBhvr>
                                        <p:cTn id="15" dur="500"/>
                                        <p:tgtEl>
                                          <p:spTgt spid="5"/>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slide(fromRight)">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9"/>
          <p:cNvSpPr>
            <a:spLocks/>
          </p:cNvSpPr>
          <p:nvPr/>
        </p:nvSpPr>
        <p:spPr bwMode="auto">
          <a:xfrm>
            <a:off x="0" y="0"/>
            <a:ext cx="5165541" cy="6795119"/>
          </a:xfrm>
          <a:custGeom>
            <a:avLst/>
            <a:gdLst>
              <a:gd name="T0" fmla="*/ 0 w 2314"/>
              <a:gd name="T1" fmla="*/ 0 h 3044"/>
              <a:gd name="T2" fmla="*/ 2314 w 2314"/>
              <a:gd name="T3" fmla="*/ 0 h 3044"/>
              <a:gd name="T4" fmla="*/ 0 w 2314"/>
              <a:gd name="T5" fmla="*/ 3044 h 3044"/>
              <a:gd name="T6" fmla="*/ 0 w 2314"/>
              <a:gd name="T7" fmla="*/ 0 h 3044"/>
            </a:gdLst>
            <a:ahLst/>
            <a:cxnLst>
              <a:cxn ang="0">
                <a:pos x="T0" y="T1"/>
              </a:cxn>
              <a:cxn ang="0">
                <a:pos x="T2" y="T3"/>
              </a:cxn>
              <a:cxn ang="0">
                <a:pos x="T4" y="T5"/>
              </a:cxn>
              <a:cxn ang="0">
                <a:pos x="T6" y="T7"/>
              </a:cxn>
            </a:cxnLst>
            <a:rect l="0" t="0" r="r" b="b"/>
            <a:pathLst>
              <a:path w="2314" h="3044">
                <a:moveTo>
                  <a:pt x="0" y="0"/>
                </a:moveTo>
                <a:lnTo>
                  <a:pt x="2314" y="0"/>
                </a:lnTo>
                <a:lnTo>
                  <a:pt x="0" y="3044"/>
                </a:lnTo>
                <a:lnTo>
                  <a:pt x="0" y="0"/>
                </a:lnTo>
                <a:close/>
              </a:path>
            </a:pathLst>
          </a:custGeom>
          <a:solidFill>
            <a:srgbClr val="5ED1E5">
              <a:alpha val="89020"/>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pic>
        <p:nvPicPr>
          <p:cNvPr id="1029" name="Picture 5" descr="C:\Users\yan\Desktop\未标题-1 拷贝.png"/>
          <p:cNvPicPr>
            <a:picLocks noChangeAspect="1" noChangeArrowheads="1"/>
          </p:cNvPicPr>
          <p:nvPr/>
        </p:nvPicPr>
        <p:blipFill>
          <a:blip r:embed="rId3" cstate="print"/>
          <a:srcRect/>
          <a:stretch>
            <a:fillRect/>
          </a:stretch>
        </p:blipFill>
        <p:spPr bwMode="auto">
          <a:xfrm>
            <a:off x="-1" y="0"/>
            <a:ext cx="3847765" cy="4317422"/>
          </a:xfrm>
          <a:prstGeom prst="rect">
            <a:avLst/>
          </a:prstGeom>
          <a:noFill/>
        </p:spPr>
      </p:pic>
      <p:pic>
        <p:nvPicPr>
          <p:cNvPr id="1030" name="Picture 6" descr="C:\Users\yan\Desktop\未标题-2 拷贝.png"/>
          <p:cNvPicPr>
            <a:picLocks noChangeAspect="1" noChangeArrowheads="1"/>
          </p:cNvPicPr>
          <p:nvPr/>
        </p:nvPicPr>
        <p:blipFill>
          <a:blip r:embed="rId4" cstate="print"/>
          <a:srcRect/>
          <a:stretch>
            <a:fillRect/>
          </a:stretch>
        </p:blipFill>
        <p:spPr bwMode="auto">
          <a:xfrm>
            <a:off x="0" y="-1"/>
            <a:ext cx="3796058" cy="4912469"/>
          </a:xfrm>
          <a:prstGeom prst="rect">
            <a:avLst/>
          </a:prstGeom>
          <a:noFill/>
        </p:spPr>
      </p:pic>
      <p:pic>
        <p:nvPicPr>
          <p:cNvPr id="1026" name="Picture 2" descr="C:\Users\yan\Desktop\2.png"/>
          <p:cNvPicPr>
            <a:picLocks noChangeAspect="1" noChangeArrowheads="1"/>
          </p:cNvPicPr>
          <p:nvPr/>
        </p:nvPicPr>
        <p:blipFill>
          <a:blip r:embed="rId5" cstate="print"/>
          <a:srcRect/>
          <a:stretch>
            <a:fillRect/>
          </a:stretch>
        </p:blipFill>
        <p:spPr bwMode="auto">
          <a:xfrm>
            <a:off x="92672" y="2475301"/>
            <a:ext cx="7056784" cy="4757349"/>
          </a:xfrm>
          <a:prstGeom prst="rect">
            <a:avLst/>
          </a:prstGeom>
          <a:noFill/>
        </p:spPr>
      </p:pic>
      <p:sp>
        <p:nvSpPr>
          <p:cNvPr id="9" name="矩形 259"/>
          <p:cNvSpPr>
            <a:spLocks noChangeArrowheads="1"/>
          </p:cNvSpPr>
          <p:nvPr/>
        </p:nvSpPr>
        <p:spPr bwMode="auto">
          <a:xfrm>
            <a:off x="6514332" y="2499037"/>
            <a:ext cx="5315643" cy="147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9600" dirty="0" smtClean="0">
                <a:solidFill>
                  <a:schemeClr val="accent1"/>
                </a:solidFill>
                <a:latin typeface="Impact" panose="020B0806030902050204" pitchFamily="34" charset="0"/>
                <a:cs typeface="Arial" panose="020B0604020202020204" pitchFamily="34" charset="0"/>
              </a:rPr>
              <a:t>THANK YOU</a:t>
            </a:r>
            <a:endParaRPr lang="zh-CN" altLang="en-US" sz="7200" dirty="0">
              <a:solidFill>
                <a:schemeClr val="accent1"/>
              </a:solidFill>
              <a:latin typeface="Impact" panose="020B0806030902050204" pitchFamily="34" charset="0"/>
              <a:cs typeface="Arial" panose="020B0604020202020204" pitchFamily="34" charset="0"/>
            </a:endParaRPr>
          </a:p>
        </p:txBody>
      </p:sp>
      <p:sp>
        <p:nvSpPr>
          <p:cNvPr id="10" name="矩形 259"/>
          <p:cNvSpPr>
            <a:spLocks noChangeArrowheads="1"/>
          </p:cNvSpPr>
          <p:nvPr/>
        </p:nvSpPr>
        <p:spPr bwMode="auto">
          <a:xfrm>
            <a:off x="7666460" y="4039081"/>
            <a:ext cx="308339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400" b="1" dirty="0">
                <a:solidFill>
                  <a:schemeClr val="accent2"/>
                </a:solidFill>
                <a:cs typeface="Arial" panose="020B0604020202020204" pitchFamily="34" charset="0"/>
              </a:rPr>
              <a:t>感谢聆听</a:t>
            </a:r>
            <a:r>
              <a:rPr lang="zh-CN" altLang="en-US" sz="2400" b="1" dirty="0" smtClean="0">
                <a:solidFill>
                  <a:schemeClr val="accent2"/>
                </a:solidFill>
                <a:cs typeface="Arial" panose="020B0604020202020204" pitchFamily="34" charset="0"/>
              </a:rPr>
              <a:t>，批评指导</a:t>
            </a:r>
            <a:endParaRPr lang="zh-CN" altLang="en-US" sz="2400" b="1" dirty="0">
              <a:solidFill>
                <a:schemeClr val="accent2"/>
              </a:solidFill>
              <a:cs typeface="Arial" panose="020B0604020202020204" pitchFamily="34" charset="0"/>
            </a:endParaRPr>
          </a:p>
        </p:txBody>
      </p:sp>
    </p:spTree>
    <p:extLst>
      <p:ext uri="{BB962C8B-B14F-4D97-AF65-F5344CB8AC3E}">
        <p14:creationId xmlns="" xmlns:p14="http://schemas.microsoft.com/office/powerpoint/2010/main" val="298278988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Tm="0">
        <p15:prstTrans prst="crush"/>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4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ppt_x"/>
                                          </p:val>
                                        </p:tav>
                                        <p:tav tm="100000">
                                          <p:val>
                                            <p:strVal val="#ppt_x"/>
                                          </p:val>
                                        </p:tav>
                                      </p:tavLst>
                                    </p:anim>
                                    <p:anim calcmode="lin" valueType="num">
                                      <p:cBhvr additive="base">
                                        <p:cTn id="8" dur="1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9"/>
                                        </p:tgtEl>
                                        <p:attrNameLst>
                                          <p:attrName>ppt_y</p:attrName>
                                        </p:attrNameLst>
                                      </p:cBhvr>
                                      <p:tavLst>
                                        <p:tav tm="0">
                                          <p:val>
                                            <p:strVal val="#ppt_y"/>
                                          </p:val>
                                        </p:tav>
                                        <p:tav tm="100000">
                                          <p:val>
                                            <p:strVal val="#ppt_y"/>
                                          </p:val>
                                        </p:tav>
                                      </p:tavLst>
                                    </p:anim>
                                    <p:anim calcmode="lin" valueType="num">
                                      <p:cBhvr>
                                        <p:cTn id="1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9"/>
                                        </p:tgtEl>
                                      </p:cBhvr>
                                    </p:animEffect>
                                  </p:childTnLst>
                                </p:cTn>
                              </p:par>
                            </p:childTnLst>
                          </p:cTn>
                        </p:par>
                        <p:par>
                          <p:cTn id="17" fill="hold">
                            <p:stCondLst>
                              <p:cond delay="235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9"/>
                                        </p:tgtEl>
                                      </p:cBhvr>
                                    </p:animEffect>
                                    <p:animScale>
                                      <p:cBhvr>
                                        <p:cTn id="20" dur="250" autoRev="1" fill="hold"/>
                                        <p:tgtEl>
                                          <p:spTgt spid="9"/>
                                        </p:tgtEl>
                                      </p:cBhvr>
                                      <p:by x="105000" y="105000"/>
                                    </p:animScale>
                                  </p:childTnLst>
                                </p:cTn>
                              </p:par>
                            </p:childTnLst>
                          </p:cTn>
                        </p:par>
                        <p:par>
                          <p:cTn id="21" fill="hold">
                            <p:stCondLst>
                              <p:cond delay="285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0"/>
                                        </p:tgtEl>
                                        <p:attrNameLst>
                                          <p:attrName>ppt_y</p:attrName>
                                        </p:attrNameLst>
                                      </p:cBhvr>
                                      <p:tavLst>
                                        <p:tav tm="0">
                                          <p:val>
                                            <p:strVal val="#ppt_y"/>
                                          </p:val>
                                        </p:tav>
                                        <p:tav tm="100000">
                                          <p:val>
                                            <p:strVal val="#ppt_y"/>
                                          </p:val>
                                        </p:tav>
                                      </p:tavLst>
                                    </p:anim>
                                    <p:anim calcmode="lin" valueType="num">
                                      <p:cBhvr>
                                        <p:cTn id="26"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0"/>
                                        </p:tgtEl>
                                      </p:cBhvr>
                                    </p:animEffect>
                                  </p:childTnLst>
                                </p:cTn>
                              </p:par>
                            </p:childTnLst>
                          </p:cTn>
                        </p:par>
                        <p:par>
                          <p:cTn id="29" fill="hold">
                            <p:stCondLst>
                              <p:cond delay="3750"/>
                            </p:stCondLst>
                            <p:childTnLst>
                              <p:par>
                                <p:cTn id="30" presetID="26" presetClass="emph" presetSubtype="0" fill="hold" grpId="1" nodeType="afterEffect">
                                  <p:stCondLst>
                                    <p:cond delay="0"/>
                                  </p:stCondLst>
                                  <p:iterate type="lt">
                                    <p:tmPct val="0"/>
                                  </p:iterate>
                                  <p:childTnLst>
                                    <p:animEffect transition="out" filter="fade">
                                      <p:cBhvr>
                                        <p:cTn id="31" dur="500" tmFilter="0, 0; .2, .5; .8, .5; 1, 0"/>
                                        <p:tgtEl>
                                          <p:spTgt spid="10"/>
                                        </p:tgtEl>
                                      </p:cBhvr>
                                    </p:animEffect>
                                    <p:animScale>
                                      <p:cBhvr>
                                        <p:cTn id="32"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9" grpId="1"/>
      <p:bldP spid="10" grpId="0"/>
      <p:bldP spid="10"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SCORM_ENDPOINT" val="&lt;endpoint&gt;&lt;enable&gt;0&lt;/enable&gt;&lt;lrs&gt;http://&lt;/lrs&gt;&lt;auth&gt;0&lt;/auth&gt;&lt;login&gt;&lt;/login&gt;&lt;password&gt;&lt;/password&gt;&lt;key&gt;&lt;/key&gt;&lt;name&gt;&lt;/name&gt;&lt;email&gt;&lt;/email&gt;&lt;/endpoint&gt;&#10;"/>
  <p:tag name="ISPRING_PRESENTATION_TITLE" val="bt060"/>
  <p:tag name="ISLIDE TOOLS.GUIDESSETTING" val="{&quot;Id&quot;:&quot;GuidesStyle_Wide&quot;,&quot;Name&quot;:&quot;宽&quot;,&quot;HeaderHeight&quot;:9.0,&quot;FooterHeight&quot;:4.0,&quot;SideMargin&quot;:2.0,&quot;TopMargin&quot;:2.0,&quot;BottomMargin&quot;:2.0,&quot;IntervalMargin&quot;:2.0}"/>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heme/theme1.xml><?xml version="1.0" encoding="utf-8"?>
<a:theme xmlns:a="http://schemas.openxmlformats.org/drawingml/2006/main" name="自定义设计方案">
  <a:themeElements>
    <a:clrScheme name="自定义 81">
      <a:dk1>
        <a:srgbClr val="000000"/>
      </a:dk1>
      <a:lt1>
        <a:srgbClr val="FFFFFF"/>
      </a:lt1>
      <a:dk2>
        <a:srgbClr val="44546A"/>
      </a:dk2>
      <a:lt2>
        <a:srgbClr val="E7E6E6"/>
      </a:lt2>
      <a:accent1>
        <a:srgbClr val="0673AE"/>
      </a:accent1>
      <a:accent2>
        <a:srgbClr val="5ED1E5"/>
      </a:accent2>
      <a:accent3>
        <a:srgbClr val="0673AE"/>
      </a:accent3>
      <a:accent4>
        <a:srgbClr val="5ED1E5"/>
      </a:accent4>
      <a:accent5>
        <a:srgbClr val="0673AE"/>
      </a:accent5>
      <a:accent6>
        <a:srgbClr val="5ED1E5"/>
      </a:accent6>
      <a:hlink>
        <a:srgbClr val="0673AE"/>
      </a:hlink>
      <a:folHlink>
        <a:srgbClr val="5ED1E5"/>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610</Words>
  <Application>Microsoft Office PowerPoint</Application>
  <PresentationFormat>自定义</PresentationFormat>
  <Paragraphs>106</Paragraphs>
  <Slides>10</Slides>
  <Notes>10</Notes>
  <HiddenSlides>0</HiddenSlides>
  <MMClips>0</MMClips>
  <ScaleCrop>false</ScaleCrop>
  <HeadingPairs>
    <vt:vector size="4" baseType="variant">
      <vt:variant>
        <vt:lpstr>主题</vt:lpstr>
      </vt:variant>
      <vt:variant>
        <vt:i4>1</vt:i4>
      </vt:variant>
      <vt:variant>
        <vt:lpstr>幻灯片标题</vt:lpstr>
      </vt:variant>
      <vt:variant>
        <vt:i4>10</vt:i4>
      </vt:variant>
    </vt:vector>
  </HeadingPairs>
  <TitlesOfParts>
    <vt:vector size="11" baseType="lpstr">
      <vt:lpstr>自定义设计方案</vt:lpstr>
      <vt:lpstr>幻灯片 1</vt:lpstr>
      <vt:lpstr>幻灯片 2</vt:lpstr>
      <vt:lpstr>幻灯片 3</vt:lpstr>
      <vt:lpstr>幻灯片 4</vt:lpstr>
      <vt:lpstr>幻灯片 5</vt:lpstr>
      <vt:lpstr>幻灯片 6</vt:lpstr>
      <vt:lpstr>幻灯片 7</vt:lpstr>
      <vt:lpstr>幻灯片 8</vt:lpstr>
      <vt:lpstr>幻灯片 9</vt:lpstr>
      <vt:lpstr>幻灯片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bt060</dc:title>
  <dc:creator/>
  <cp:lastModifiedBy/>
  <cp:revision>1</cp:revision>
  <dcterms:created xsi:type="dcterms:W3CDTF">2016-11-03T15:17:26Z</dcterms:created>
  <dcterms:modified xsi:type="dcterms:W3CDTF">2018-10-10T09:09:14Z</dcterms:modified>
</cp:coreProperties>
</file>